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y="5143500" cx="9144000"/>
  <p:notesSz cx="6858000" cy="9144000"/>
  <p:embeddedFontLst>
    <p:embeddedFont>
      <p:font typeface="Work Sans Thin"/>
      <p:regular r:id="rId42"/>
      <p:bold r:id="rId43"/>
      <p:italic r:id="rId44"/>
      <p:boldItalic r:id="rId45"/>
    </p:embeddedFont>
    <p:embeddedFont>
      <p:font typeface="Playfair Display"/>
      <p:regular r:id="rId46"/>
      <p:bold r:id="rId47"/>
      <p:italic r:id="rId48"/>
      <p:boldItalic r:id="rId49"/>
    </p:embeddedFont>
    <p:embeddedFont>
      <p:font typeface="Work Sans Medium"/>
      <p:regular r:id="rId50"/>
      <p:bold r:id="rId51"/>
      <p:italic r:id="rId52"/>
      <p:boldItalic r:id="rId53"/>
    </p:embeddedFont>
    <p:embeddedFont>
      <p:font typeface="Work Sans 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75">
          <p15:clr>
            <a:srgbClr val="A4A3A4"/>
          </p15:clr>
        </p15:guide>
        <p15:guide id="2" pos="2880">
          <p15:clr>
            <a:srgbClr val="A4A3A4"/>
          </p15:clr>
        </p15:guide>
      </p15:sldGuideLst>
    </p:ext>
    <p:ext uri="GoogleSlidesCustomDataVersion2">
      <go:slidesCustomData xmlns:go="http://customooxmlschemas.google.com/" r:id="rId58" roundtripDataSignature="AMtx7mgz7zNlvN+AVElyR1P2wcLbHvEJ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A250B5-0D34-4A22-9458-5BA34B9A0ADE}">
  <a:tblStyle styleId="{34A250B5-0D34-4A22-9458-5BA34B9A0ADE}"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75"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font" Target="fonts/WorkSansThin-regular.fntdata"/><Relationship Id="rId41" Type="http://schemas.openxmlformats.org/officeDocument/2006/relationships/slide" Target="slides/slide33.xml"/><Relationship Id="rId44" Type="http://schemas.openxmlformats.org/officeDocument/2006/relationships/font" Target="fonts/WorkSansThin-italic.fntdata"/><Relationship Id="rId43" Type="http://schemas.openxmlformats.org/officeDocument/2006/relationships/font" Target="fonts/WorkSansThin-bold.fntdata"/><Relationship Id="rId46" Type="http://schemas.openxmlformats.org/officeDocument/2006/relationships/font" Target="fonts/PlayfairDisplay-regular.fntdata"/><Relationship Id="rId45" Type="http://schemas.openxmlformats.org/officeDocument/2006/relationships/font" Target="fonts/WorkSansThin-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PlayfairDisplay-italic.fntdata"/><Relationship Id="rId47" Type="http://schemas.openxmlformats.org/officeDocument/2006/relationships/font" Target="fonts/PlayfairDisplay-bold.fntdata"/><Relationship Id="rId49" Type="http://schemas.openxmlformats.org/officeDocument/2006/relationships/font" Target="fonts/PlayfairDisplay-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WorkSansMedium-bold.fntdata"/><Relationship Id="rId50" Type="http://schemas.openxmlformats.org/officeDocument/2006/relationships/font" Target="fonts/WorkSansMedium-regular.fntdata"/><Relationship Id="rId53" Type="http://schemas.openxmlformats.org/officeDocument/2006/relationships/font" Target="fonts/WorkSansMedium-boldItalic.fntdata"/><Relationship Id="rId52" Type="http://schemas.openxmlformats.org/officeDocument/2006/relationships/font" Target="fonts/WorkSansMedium-italic.fntdata"/><Relationship Id="rId11" Type="http://schemas.openxmlformats.org/officeDocument/2006/relationships/slide" Target="slides/slide3.xml"/><Relationship Id="rId55" Type="http://schemas.openxmlformats.org/officeDocument/2006/relationships/font" Target="fonts/WorkSansLight-bold.fntdata"/><Relationship Id="rId10" Type="http://schemas.openxmlformats.org/officeDocument/2006/relationships/slide" Target="slides/slide2.xml"/><Relationship Id="rId54" Type="http://schemas.openxmlformats.org/officeDocument/2006/relationships/font" Target="fonts/WorkSansLight-regular.fntdata"/><Relationship Id="rId13" Type="http://schemas.openxmlformats.org/officeDocument/2006/relationships/slide" Target="slides/slide5.xml"/><Relationship Id="rId57" Type="http://schemas.openxmlformats.org/officeDocument/2006/relationships/font" Target="fonts/WorkSansLight-boldItalic.fntdata"/><Relationship Id="rId12" Type="http://schemas.openxmlformats.org/officeDocument/2006/relationships/slide" Target="slides/slide4.xml"/><Relationship Id="rId56" Type="http://schemas.openxmlformats.org/officeDocument/2006/relationships/font" Target="fonts/WorkSansLight-italic.fntdata"/><Relationship Id="rId15" Type="http://schemas.openxmlformats.org/officeDocument/2006/relationships/slide" Target="slides/slide7.xml"/><Relationship Id="rId14" Type="http://schemas.openxmlformats.org/officeDocument/2006/relationships/slide" Target="slides/slide6.xml"/><Relationship Id="rId58" Type="http://customschemas.google.com/relationships/presentationmetadata" Target="meta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23005fd4b2_0_1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323005fd4b2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23005fd4b2_0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323005fd4b2_0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23005fd4b2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323005fd4b2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23005fd4b2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323005fd4b2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23005fd4b2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323005fd4b2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23005fd4b2_0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323005fd4b2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23005fd4b2_0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323005fd4b2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23005fd4b2_0_2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323005fd4b2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23005fd4b2_0_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323005fd4b2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23005fd4b2_0_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323005fd4b2_0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23005fd4b2_0_2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323005fd4b2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23005fd4b2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323005fd4b2_0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23005fd4b2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323005fd4b2_0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0" name="Google Shape;430;p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 name="Google Shape;443;p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2" name="Google Shape;45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9" name="Shape 9"/>
        <p:cNvGrpSpPr/>
        <p:nvPr/>
      </p:nvGrpSpPr>
      <p:grpSpPr>
        <a:xfrm>
          <a:off x="0" y="0"/>
          <a:ext cx="0" cy="0"/>
          <a:chOff x="0" y="0"/>
          <a:chExt cx="0" cy="0"/>
        </a:xfrm>
      </p:grpSpPr>
      <p:sp>
        <p:nvSpPr>
          <p:cNvPr id="10" name="Google Shape;10;p2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24"/>
          <p:cNvSpPr txBox="1"/>
          <p:nvPr>
            <p:ph idx="1" type="subTitle"/>
          </p:nvPr>
        </p:nvSpPr>
        <p:spPr>
          <a:xfrm>
            <a:off x="311760" y="1152360"/>
            <a:ext cx="8520120" cy="34160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2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0" name="Shape 50"/>
        <p:cNvGrpSpPr/>
        <p:nvPr/>
      </p:nvGrpSpPr>
      <p:grpSpPr>
        <a:xfrm>
          <a:off x="0" y="0"/>
          <a:ext cx="0" cy="0"/>
          <a:chOff x="0" y="0"/>
          <a:chExt cx="0" cy="0"/>
        </a:xfrm>
      </p:grpSpPr>
      <p:sp>
        <p:nvSpPr>
          <p:cNvPr id="51" name="Google Shape;51;p3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6"/>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3" name="Google Shape;53;p36"/>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4" name="Google Shape;54;p36"/>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5" name="Google Shape;55;p36"/>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6" name="Google Shape;56;p3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7" name="Shape 57"/>
        <p:cNvGrpSpPr/>
        <p:nvPr/>
      </p:nvGrpSpPr>
      <p:grpSpPr>
        <a:xfrm>
          <a:off x="0" y="0"/>
          <a:ext cx="0" cy="0"/>
          <a:chOff x="0" y="0"/>
          <a:chExt cx="0" cy="0"/>
        </a:xfrm>
      </p:grpSpPr>
      <p:sp>
        <p:nvSpPr>
          <p:cNvPr id="58" name="Google Shape;58;p3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7"/>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0" name="Google Shape;60;p37"/>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1" name="Google Shape;61;p37"/>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2" name="Google Shape;62;p37"/>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3" name="Google Shape;63;p37"/>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4" name="Google Shape;64;p37"/>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5" name="Google Shape;65;p3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70" name="Shape 70"/>
        <p:cNvGrpSpPr/>
        <p:nvPr/>
      </p:nvGrpSpPr>
      <p:grpSpPr>
        <a:xfrm>
          <a:off x="0" y="0"/>
          <a:ext cx="0" cy="0"/>
          <a:chOff x="0" y="0"/>
          <a:chExt cx="0" cy="0"/>
        </a:xfrm>
      </p:grpSpPr>
      <p:sp>
        <p:nvSpPr>
          <p:cNvPr id="71" name="Google Shape;71;p2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4" name="Shape 74"/>
        <p:cNvGrpSpPr/>
        <p:nvPr/>
      </p:nvGrpSpPr>
      <p:grpSpPr>
        <a:xfrm>
          <a:off x="0" y="0"/>
          <a:ext cx="0" cy="0"/>
          <a:chOff x="0" y="0"/>
          <a:chExt cx="0" cy="0"/>
        </a:xfrm>
      </p:grpSpPr>
      <p:sp>
        <p:nvSpPr>
          <p:cNvPr id="75" name="Google Shape;75;p3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6" name="Shape 76"/>
        <p:cNvGrpSpPr/>
        <p:nvPr/>
      </p:nvGrpSpPr>
      <p:grpSpPr>
        <a:xfrm>
          <a:off x="0" y="0"/>
          <a:ext cx="0" cy="0"/>
          <a:chOff x="0" y="0"/>
          <a:chExt cx="0" cy="0"/>
        </a:xfrm>
      </p:grpSpPr>
      <p:sp>
        <p:nvSpPr>
          <p:cNvPr id="77" name="Google Shape;77;p40"/>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0"/>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9" name="Google Shape;79;p40"/>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0" name="Google Shape;80;p40"/>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41"/>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4" name="Shape 84"/>
        <p:cNvGrpSpPr/>
        <p:nvPr/>
      </p:nvGrpSpPr>
      <p:grpSpPr>
        <a:xfrm>
          <a:off x="0" y="0"/>
          <a:ext cx="0" cy="0"/>
          <a:chOff x="0" y="0"/>
          <a:chExt cx="0" cy="0"/>
        </a:xfrm>
      </p:grpSpPr>
      <p:sp>
        <p:nvSpPr>
          <p:cNvPr id="85" name="Google Shape;85;p42"/>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7" name="Shape 87"/>
        <p:cNvGrpSpPr/>
        <p:nvPr/>
      </p:nvGrpSpPr>
      <p:grpSpPr>
        <a:xfrm>
          <a:off x="0" y="0"/>
          <a:ext cx="0" cy="0"/>
          <a:chOff x="0" y="0"/>
          <a:chExt cx="0" cy="0"/>
        </a:xfrm>
      </p:grpSpPr>
      <p:sp>
        <p:nvSpPr>
          <p:cNvPr id="88" name="Google Shape;88;p4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3"/>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0" name="Google Shape;90;p43"/>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1" name="Google Shape;91;p43"/>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2" name="Google Shape;92;p4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93" name="Shape 93"/>
        <p:cNvGrpSpPr/>
        <p:nvPr/>
      </p:nvGrpSpPr>
      <p:grpSpPr>
        <a:xfrm>
          <a:off x="0" y="0"/>
          <a:ext cx="0" cy="0"/>
          <a:chOff x="0" y="0"/>
          <a:chExt cx="0" cy="0"/>
        </a:xfrm>
      </p:grpSpPr>
      <p:sp>
        <p:nvSpPr>
          <p:cNvPr id="94" name="Google Shape;94;p4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4"/>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6" name="Google Shape;96;p44"/>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7" name="Google Shape;97;p44"/>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8" name="Google Shape;98;p4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9" name="Shape 99"/>
        <p:cNvGrpSpPr/>
        <p:nvPr/>
      </p:nvGrpSpPr>
      <p:grpSpPr>
        <a:xfrm>
          <a:off x="0" y="0"/>
          <a:ext cx="0" cy="0"/>
          <a:chOff x="0" y="0"/>
          <a:chExt cx="0" cy="0"/>
        </a:xfrm>
      </p:grpSpPr>
      <p:sp>
        <p:nvSpPr>
          <p:cNvPr id="100" name="Google Shape;100;p45"/>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5"/>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2" name="Google Shape;102;p45"/>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3" name="Google Shape;103;p45"/>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4" name="Google Shape;104;p4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 name="Shape 13"/>
        <p:cNvGrpSpPr/>
        <p:nvPr/>
      </p:nvGrpSpPr>
      <p:grpSpPr>
        <a:xfrm>
          <a:off x="0" y="0"/>
          <a:ext cx="0" cy="0"/>
          <a:chOff x="0" y="0"/>
          <a:chExt cx="0" cy="0"/>
        </a:xfrm>
      </p:grpSpPr>
      <p:sp>
        <p:nvSpPr>
          <p:cNvPr id="14" name="Google Shape;14;p2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05" name="Shape 105"/>
        <p:cNvGrpSpPr/>
        <p:nvPr/>
      </p:nvGrpSpPr>
      <p:grpSpPr>
        <a:xfrm>
          <a:off x="0" y="0"/>
          <a:ext cx="0" cy="0"/>
          <a:chOff x="0" y="0"/>
          <a:chExt cx="0" cy="0"/>
        </a:xfrm>
      </p:grpSpPr>
      <p:sp>
        <p:nvSpPr>
          <p:cNvPr id="106" name="Google Shape;106;p46"/>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6"/>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8" name="Google Shape;108;p46"/>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9" name="Google Shape;109;p46"/>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10" name="Shape 110"/>
        <p:cNvGrpSpPr/>
        <p:nvPr/>
      </p:nvGrpSpPr>
      <p:grpSpPr>
        <a:xfrm>
          <a:off x="0" y="0"/>
          <a:ext cx="0" cy="0"/>
          <a:chOff x="0" y="0"/>
          <a:chExt cx="0" cy="0"/>
        </a:xfrm>
      </p:grpSpPr>
      <p:sp>
        <p:nvSpPr>
          <p:cNvPr id="111" name="Google Shape;111;p4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47"/>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3" name="Google Shape;113;p47"/>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4" name="Google Shape;114;p47"/>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5" name="Google Shape;115;p47"/>
          <p:cNvSpPr txBox="1"/>
          <p:nvPr>
            <p:ph idx="4"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6" name="Google Shape;116;p4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17" name="Shape 117"/>
        <p:cNvGrpSpPr/>
        <p:nvPr/>
      </p:nvGrpSpPr>
      <p:grpSpPr>
        <a:xfrm>
          <a:off x="0" y="0"/>
          <a:ext cx="0" cy="0"/>
          <a:chOff x="0" y="0"/>
          <a:chExt cx="0" cy="0"/>
        </a:xfrm>
      </p:grpSpPr>
      <p:sp>
        <p:nvSpPr>
          <p:cNvPr id="118" name="Google Shape;118;p4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8"/>
          <p:cNvSpPr txBox="1"/>
          <p:nvPr>
            <p:ph idx="1" type="body"/>
          </p:nvPr>
        </p:nvSpPr>
        <p:spPr>
          <a:xfrm>
            <a:off x="311760" y="115236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0" name="Google Shape;120;p48"/>
          <p:cNvSpPr txBox="1"/>
          <p:nvPr>
            <p:ph idx="2" type="body"/>
          </p:nvPr>
        </p:nvSpPr>
        <p:spPr>
          <a:xfrm>
            <a:off x="3192480" y="115236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1" name="Google Shape;121;p48"/>
          <p:cNvSpPr txBox="1"/>
          <p:nvPr>
            <p:ph idx="3" type="body"/>
          </p:nvPr>
        </p:nvSpPr>
        <p:spPr>
          <a:xfrm>
            <a:off x="6073200" y="115236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2" name="Google Shape;122;p48"/>
          <p:cNvSpPr txBox="1"/>
          <p:nvPr>
            <p:ph idx="4" type="body"/>
          </p:nvPr>
        </p:nvSpPr>
        <p:spPr>
          <a:xfrm>
            <a:off x="311760" y="293688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3" name="Google Shape;123;p48"/>
          <p:cNvSpPr txBox="1"/>
          <p:nvPr>
            <p:ph idx="5" type="body"/>
          </p:nvPr>
        </p:nvSpPr>
        <p:spPr>
          <a:xfrm>
            <a:off x="3192480" y="293688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4" name="Google Shape;124;p48"/>
          <p:cNvSpPr txBox="1"/>
          <p:nvPr>
            <p:ph idx="6" type="body"/>
          </p:nvPr>
        </p:nvSpPr>
        <p:spPr>
          <a:xfrm>
            <a:off x="6073200" y="2936880"/>
            <a:ext cx="274320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5" name="Google Shape;125;p4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g323005fd4b2_0_24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2" name="Google Shape;132;g323005fd4b2_0_24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3" name="Google Shape;133;g323005fd4b2_0_2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4" name="Shape 134"/>
        <p:cNvGrpSpPr/>
        <p:nvPr/>
      </p:nvGrpSpPr>
      <p:grpSpPr>
        <a:xfrm>
          <a:off x="0" y="0"/>
          <a:ext cx="0" cy="0"/>
          <a:chOff x="0" y="0"/>
          <a:chExt cx="0" cy="0"/>
        </a:xfrm>
      </p:grpSpPr>
      <p:sp>
        <p:nvSpPr>
          <p:cNvPr id="135" name="Google Shape;135;g323005fd4b2_0_25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6" name="Google Shape;136;g323005fd4b2_0_2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7" name="Shape 137"/>
        <p:cNvGrpSpPr/>
        <p:nvPr/>
      </p:nvGrpSpPr>
      <p:grpSpPr>
        <a:xfrm>
          <a:off x="0" y="0"/>
          <a:ext cx="0" cy="0"/>
          <a:chOff x="0" y="0"/>
          <a:chExt cx="0" cy="0"/>
        </a:xfrm>
      </p:grpSpPr>
      <p:sp>
        <p:nvSpPr>
          <p:cNvPr id="138" name="Google Shape;138;g323005fd4b2_0_2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g323005fd4b2_0_2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0" name="Google Shape;140;g323005fd4b2_0_2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1" name="Shape 141"/>
        <p:cNvGrpSpPr/>
        <p:nvPr/>
      </p:nvGrpSpPr>
      <p:grpSpPr>
        <a:xfrm>
          <a:off x="0" y="0"/>
          <a:ext cx="0" cy="0"/>
          <a:chOff x="0" y="0"/>
          <a:chExt cx="0" cy="0"/>
        </a:xfrm>
      </p:grpSpPr>
      <p:sp>
        <p:nvSpPr>
          <p:cNvPr id="142" name="Google Shape;142;g323005fd4b2_0_2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g323005fd4b2_0_26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4" name="Google Shape;144;g323005fd4b2_0_26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5" name="Google Shape;145;g323005fd4b2_0_2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g323005fd4b2_0_2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g323005fd4b2_0_2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9" name="Shape 149"/>
        <p:cNvGrpSpPr/>
        <p:nvPr/>
      </p:nvGrpSpPr>
      <p:grpSpPr>
        <a:xfrm>
          <a:off x="0" y="0"/>
          <a:ext cx="0" cy="0"/>
          <a:chOff x="0" y="0"/>
          <a:chExt cx="0" cy="0"/>
        </a:xfrm>
      </p:grpSpPr>
      <p:sp>
        <p:nvSpPr>
          <p:cNvPr id="150" name="Google Shape;150;g323005fd4b2_0_26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1" name="Google Shape;151;g323005fd4b2_0_26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2" name="Google Shape;152;g323005fd4b2_0_2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3" name="Shape 153"/>
        <p:cNvGrpSpPr/>
        <p:nvPr/>
      </p:nvGrpSpPr>
      <p:grpSpPr>
        <a:xfrm>
          <a:off x="0" y="0"/>
          <a:ext cx="0" cy="0"/>
          <a:chOff x="0" y="0"/>
          <a:chExt cx="0" cy="0"/>
        </a:xfrm>
      </p:grpSpPr>
      <p:sp>
        <p:nvSpPr>
          <p:cNvPr id="154" name="Google Shape;154;g323005fd4b2_0_27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5" name="Google Shape;155;g323005fd4b2_0_2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2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 name="Google Shape;18;p28"/>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6" name="Shape 156"/>
        <p:cNvGrpSpPr/>
        <p:nvPr/>
      </p:nvGrpSpPr>
      <p:grpSpPr>
        <a:xfrm>
          <a:off x="0" y="0"/>
          <a:ext cx="0" cy="0"/>
          <a:chOff x="0" y="0"/>
          <a:chExt cx="0" cy="0"/>
        </a:xfrm>
      </p:grpSpPr>
      <p:sp>
        <p:nvSpPr>
          <p:cNvPr id="157" name="Google Shape;157;g323005fd4b2_0_27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323005fd4b2_0_27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9" name="Google Shape;159;g323005fd4b2_0_27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0" name="Google Shape;160;g323005fd4b2_0_27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1" name="Google Shape;161;g323005fd4b2_0_2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2" name="Shape 162"/>
        <p:cNvGrpSpPr/>
        <p:nvPr/>
      </p:nvGrpSpPr>
      <p:grpSpPr>
        <a:xfrm>
          <a:off x="0" y="0"/>
          <a:ext cx="0" cy="0"/>
          <a:chOff x="0" y="0"/>
          <a:chExt cx="0" cy="0"/>
        </a:xfrm>
      </p:grpSpPr>
      <p:sp>
        <p:nvSpPr>
          <p:cNvPr id="163" name="Google Shape;163;g323005fd4b2_0_28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64" name="Google Shape;164;g323005fd4b2_0_2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5" name="Shape 165"/>
        <p:cNvGrpSpPr/>
        <p:nvPr/>
      </p:nvGrpSpPr>
      <p:grpSpPr>
        <a:xfrm>
          <a:off x="0" y="0"/>
          <a:ext cx="0" cy="0"/>
          <a:chOff x="0" y="0"/>
          <a:chExt cx="0" cy="0"/>
        </a:xfrm>
      </p:grpSpPr>
      <p:sp>
        <p:nvSpPr>
          <p:cNvPr id="166" name="Google Shape;166;g323005fd4b2_0_28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7" name="Google Shape;167;g323005fd4b2_0_28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68" name="Google Shape;168;g323005fd4b2_0_2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9" name="Shape 169"/>
        <p:cNvGrpSpPr/>
        <p:nvPr/>
      </p:nvGrpSpPr>
      <p:grpSpPr>
        <a:xfrm>
          <a:off x="0" y="0"/>
          <a:ext cx="0" cy="0"/>
          <a:chOff x="0" y="0"/>
          <a:chExt cx="0" cy="0"/>
        </a:xfrm>
      </p:grpSpPr>
      <p:sp>
        <p:nvSpPr>
          <p:cNvPr id="170" name="Google Shape;170;g323005fd4b2_0_2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 name="Shape 19"/>
        <p:cNvGrpSpPr/>
        <p:nvPr/>
      </p:nvGrpSpPr>
      <p:grpSpPr>
        <a:xfrm>
          <a:off x="0" y="0"/>
          <a:ext cx="0" cy="0"/>
          <a:chOff x="0" y="0"/>
          <a:chExt cx="0" cy="0"/>
        </a:xfrm>
      </p:grpSpPr>
      <p:sp>
        <p:nvSpPr>
          <p:cNvPr id="20" name="Google Shape;20;p2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9"/>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2" name="Google Shape;22;p29"/>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 name="Google Shape;23;p2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31"/>
          <p:cNvSpPr txBox="1"/>
          <p:nvPr>
            <p:ph idx="1" type="subTitle"/>
          </p:nvPr>
        </p:nvSpPr>
        <p:spPr>
          <a:xfrm>
            <a:off x="311760" y="444960"/>
            <a:ext cx="8520120" cy="26546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1"/>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7" name="Shape 27"/>
        <p:cNvGrpSpPr/>
        <p:nvPr/>
      </p:nvGrpSpPr>
      <p:grpSpPr>
        <a:xfrm>
          <a:off x="0" y="0"/>
          <a:ext cx="0" cy="0"/>
          <a:chOff x="0" y="0"/>
          <a:chExt cx="0" cy="0"/>
        </a:xfrm>
      </p:grpSpPr>
      <p:sp>
        <p:nvSpPr>
          <p:cNvPr id="28" name="Google Shape;28;p32"/>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32"/>
          <p:cNvSpPr txBox="1"/>
          <p:nvPr>
            <p:ph idx="2" type="body"/>
          </p:nvPr>
        </p:nvSpPr>
        <p:spPr>
          <a:xfrm>
            <a:off x="4677840" y="1152360"/>
            <a:ext cx="4157640" cy="3416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32"/>
          <p:cNvSpPr txBox="1"/>
          <p:nvPr>
            <p:ph idx="3" type="body"/>
          </p:nvPr>
        </p:nvSpPr>
        <p:spPr>
          <a:xfrm>
            <a:off x="311760" y="293688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32"/>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3" name="Shape 33"/>
        <p:cNvGrpSpPr/>
        <p:nvPr/>
      </p:nvGrpSpPr>
      <p:grpSpPr>
        <a:xfrm>
          <a:off x="0" y="0"/>
          <a:ext cx="0" cy="0"/>
          <a:chOff x="0" y="0"/>
          <a:chExt cx="0" cy="0"/>
        </a:xfrm>
      </p:grpSpPr>
      <p:sp>
        <p:nvSpPr>
          <p:cNvPr id="34" name="Google Shape;34;p33"/>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3"/>
          <p:cNvSpPr txBox="1"/>
          <p:nvPr>
            <p:ph idx="1" type="body"/>
          </p:nvPr>
        </p:nvSpPr>
        <p:spPr>
          <a:xfrm>
            <a:off x="311760" y="1152360"/>
            <a:ext cx="4157640" cy="3416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33"/>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33"/>
          <p:cNvSpPr txBox="1"/>
          <p:nvPr>
            <p:ph idx="3" type="body"/>
          </p:nvPr>
        </p:nvSpPr>
        <p:spPr>
          <a:xfrm>
            <a:off x="4677840" y="293688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8" name="Google Shape;38;p3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9" name="Shape 39"/>
        <p:cNvGrpSpPr/>
        <p:nvPr/>
      </p:nvGrpSpPr>
      <p:grpSpPr>
        <a:xfrm>
          <a:off x="0" y="0"/>
          <a:ext cx="0" cy="0"/>
          <a:chOff x="0" y="0"/>
          <a:chExt cx="0" cy="0"/>
        </a:xfrm>
      </p:grpSpPr>
      <p:sp>
        <p:nvSpPr>
          <p:cNvPr id="40" name="Google Shape;40;p3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4"/>
          <p:cNvSpPr txBox="1"/>
          <p:nvPr>
            <p:ph idx="1" type="body"/>
          </p:nvPr>
        </p:nvSpPr>
        <p:spPr>
          <a:xfrm>
            <a:off x="31176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34"/>
          <p:cNvSpPr txBox="1"/>
          <p:nvPr>
            <p:ph idx="2" type="body"/>
          </p:nvPr>
        </p:nvSpPr>
        <p:spPr>
          <a:xfrm>
            <a:off x="4677840" y="1152360"/>
            <a:ext cx="415764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 name="Google Shape;43;p34"/>
          <p:cNvSpPr txBox="1"/>
          <p:nvPr>
            <p:ph idx="3"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 name="Google Shape;44;p34"/>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5" name="Shape 45"/>
        <p:cNvGrpSpPr/>
        <p:nvPr/>
      </p:nvGrpSpPr>
      <p:grpSpPr>
        <a:xfrm>
          <a:off x="0" y="0"/>
          <a:ext cx="0" cy="0"/>
          <a:chOff x="0" y="0"/>
          <a:chExt cx="0" cy="0"/>
        </a:xfrm>
      </p:grpSpPr>
      <p:sp>
        <p:nvSpPr>
          <p:cNvPr id="46" name="Google Shape;46;p35"/>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5"/>
          <p:cNvSpPr txBox="1"/>
          <p:nvPr>
            <p:ph idx="1" type="body"/>
          </p:nvPr>
        </p:nvSpPr>
        <p:spPr>
          <a:xfrm>
            <a:off x="311760" y="1152360"/>
            <a:ext cx="852012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35"/>
          <p:cNvSpPr txBox="1"/>
          <p:nvPr>
            <p:ph idx="2" type="body"/>
          </p:nvPr>
        </p:nvSpPr>
        <p:spPr>
          <a:xfrm>
            <a:off x="311760" y="2936880"/>
            <a:ext cx="8520120" cy="16293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3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60" y="744480"/>
            <a:ext cx="8520120" cy="205236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3"/>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latin typeface="Times New Roman"/>
              <a:ea typeface="Times New Roman"/>
              <a:cs typeface="Times New Roman"/>
              <a:sym typeface="Times New Roman"/>
            </a:endParaRPr>
          </a:p>
        </p:txBody>
      </p:sp>
      <p:sp>
        <p:nvSpPr>
          <p:cNvPr id="8" name="Google Shape;8;p23"/>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6" name="Shape 66"/>
        <p:cNvGrpSpPr/>
        <p:nvPr/>
      </p:nvGrpSpPr>
      <p:grpSpPr>
        <a:xfrm>
          <a:off x="0" y="0"/>
          <a:ext cx="0" cy="0"/>
          <a:chOff x="0" y="0"/>
          <a:chExt cx="0" cy="0"/>
        </a:xfrm>
      </p:grpSpPr>
      <p:sp>
        <p:nvSpPr>
          <p:cNvPr id="67" name="Google Shape;67;p25"/>
          <p:cNvSpPr txBox="1"/>
          <p:nvPr>
            <p:ph type="title"/>
          </p:nvPr>
        </p:nvSpPr>
        <p:spPr>
          <a:xfrm>
            <a:off x="311760" y="444960"/>
            <a:ext cx="8520120" cy="572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25"/>
          <p:cNvSpPr txBox="1"/>
          <p:nvPr>
            <p:ph idx="1" type="body"/>
          </p:nvPr>
        </p:nvSpPr>
        <p:spPr>
          <a:xfrm>
            <a:off x="311760" y="1152360"/>
            <a:ext cx="8520120" cy="3416040"/>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2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6" name="Shape 126"/>
        <p:cNvGrpSpPr/>
        <p:nvPr/>
      </p:nvGrpSpPr>
      <p:grpSpPr>
        <a:xfrm>
          <a:off x="0" y="0"/>
          <a:ext cx="0" cy="0"/>
          <a:chOff x="0" y="0"/>
          <a:chExt cx="0" cy="0"/>
        </a:xfrm>
      </p:grpSpPr>
      <p:sp>
        <p:nvSpPr>
          <p:cNvPr id="127" name="Google Shape;127;g323005fd4b2_0_2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8" name="Google Shape;128;g323005fd4b2_0_2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9" name="Google Shape;129;g323005fd4b2_0_2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1.jpg"/><Relationship Id="rId5" Type="http://schemas.openxmlformats.org/officeDocument/2006/relationships/hyperlink" Target="https://unsplash.com/@_imd?utm_content=creditCopyText&amp;utm_medium=referral&amp;utm_source=unsplash" TargetMode="External"/><Relationship Id="rId6" Type="http://schemas.openxmlformats.org/officeDocument/2006/relationships/hyperlink" Target="https://unsplash.com/photos/white-ceramic-cup-with-cappuccino-on-white-ceramic-saucer-fNsJi-7efIE?utm_content=creditCopyText&amp;utm_medium=referral&amp;utm_source=unsplas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11" Type="http://schemas.openxmlformats.org/officeDocument/2006/relationships/image" Target="../media/image16.png"/><Relationship Id="rId10" Type="http://schemas.openxmlformats.org/officeDocument/2006/relationships/image" Target="../media/image17.png"/><Relationship Id="rId12" Type="http://schemas.openxmlformats.org/officeDocument/2006/relationships/image" Target="../media/image19.png"/><Relationship Id="rId9"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10.png"/><Relationship Id="rId8"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1"/>
          <p:cNvPicPr preferRelativeResize="0"/>
          <p:nvPr/>
        </p:nvPicPr>
        <p:blipFill rotWithShape="1">
          <a:blip r:embed="rId3">
            <a:alphaModFix/>
          </a:blip>
          <a:srcRect b="0" l="0" r="0" t="0"/>
          <a:stretch/>
        </p:blipFill>
        <p:spPr>
          <a:xfrm>
            <a:off x="104760" y="4694760"/>
            <a:ext cx="1013760" cy="304920"/>
          </a:xfrm>
          <a:prstGeom prst="rect">
            <a:avLst/>
          </a:prstGeom>
          <a:noFill/>
          <a:ln>
            <a:noFill/>
          </a:ln>
        </p:spPr>
      </p:pic>
      <p:sp>
        <p:nvSpPr>
          <p:cNvPr id="176" name="Google Shape;176;p1"/>
          <p:cNvSpPr/>
          <p:nvPr/>
        </p:nvSpPr>
        <p:spPr>
          <a:xfrm>
            <a:off x="0" y="2349720"/>
            <a:ext cx="9143640" cy="132918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59E4C"/>
              </a:buClr>
              <a:buSzPts val="1800"/>
              <a:buFont typeface="Work Sans Light"/>
              <a:buNone/>
            </a:pPr>
            <a:r>
              <a:rPr b="0" i="0" lang="cs" sz="1800" u="none" cap="none" strike="noStrike">
                <a:solidFill>
                  <a:srgbClr val="F59E4C"/>
                </a:solidFill>
                <a:latin typeface="Work Sans Light"/>
                <a:ea typeface="Work Sans Light"/>
                <a:cs typeface="Work Sans Light"/>
                <a:sym typeface="Work Sans Light"/>
              </a:rPr>
              <a:t>Kulatý stůl #6 - 28. listopadu 2024</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br>
              <a:rPr b="0" i="0" lang="cs" sz="1879" u="none" cap="none" strike="noStrike">
                <a:solidFill>
                  <a:srgbClr val="49C1D8"/>
                </a:solidFill>
                <a:latin typeface="Work Sans Light"/>
                <a:ea typeface="Work Sans Light"/>
                <a:cs typeface="Work Sans Light"/>
                <a:sym typeface="Work Sans Light"/>
              </a:rPr>
            </a:br>
            <a:r>
              <a:rPr b="0" i="0" lang="cs" sz="1879" u="none" cap="none" strike="noStrike">
                <a:solidFill>
                  <a:srgbClr val="49C1D8"/>
                </a:solidFill>
                <a:latin typeface="Work Sans Light"/>
                <a:ea typeface="Work Sans Light"/>
                <a:cs typeface="Work Sans Light"/>
                <a:sym typeface="Work Sans Light"/>
              </a:rPr>
              <a:t>Esence absence</a:t>
            </a:r>
            <a:endParaRPr/>
          </a:p>
          <a:p>
            <a:pPr indent="0" lvl="0" marL="0" marR="0" rtl="0" algn="ctr">
              <a:lnSpc>
                <a:spcPct val="100000"/>
              </a:lnSpc>
              <a:spcBef>
                <a:spcPts val="0"/>
              </a:spcBef>
              <a:spcAft>
                <a:spcPts val="0"/>
              </a:spcAft>
              <a:buNone/>
            </a:pPr>
            <a:r>
              <a:rPr b="0" i="0" lang="cs" sz="1879" u="none" cap="none" strike="noStrike">
                <a:solidFill>
                  <a:srgbClr val="49C1D8"/>
                </a:solidFill>
                <a:latin typeface="Work Sans Light"/>
                <a:ea typeface="Work Sans Light"/>
                <a:cs typeface="Work Sans Light"/>
                <a:sym typeface="Work Sans Light"/>
              </a:rPr>
              <a:t>Školní absence jako signál duševních potíží</a:t>
            </a:r>
            <a:endParaRPr b="0" i="0" sz="1879" u="none" cap="none" strike="noStrike">
              <a:solidFill>
                <a:srgbClr val="000000"/>
              </a:solidFill>
              <a:latin typeface="Arial"/>
              <a:ea typeface="Arial"/>
              <a:cs typeface="Arial"/>
              <a:sym typeface="Arial"/>
            </a:endParaRPr>
          </a:p>
        </p:txBody>
      </p:sp>
      <p:pic>
        <p:nvPicPr>
          <p:cNvPr id="177" name="Google Shape;177;p1"/>
          <p:cNvPicPr preferRelativeResize="0"/>
          <p:nvPr/>
        </p:nvPicPr>
        <p:blipFill rotWithShape="1">
          <a:blip r:embed="rId4">
            <a:alphaModFix/>
          </a:blip>
          <a:srcRect b="0" l="0" r="0" t="0"/>
          <a:stretch/>
        </p:blipFill>
        <p:spPr>
          <a:xfrm>
            <a:off x="2952360" y="461520"/>
            <a:ext cx="3238560" cy="1620360"/>
          </a:xfrm>
          <a:prstGeom prst="rect">
            <a:avLst/>
          </a:prstGeom>
          <a:noFill/>
          <a:ln>
            <a:noFill/>
          </a:ln>
        </p:spPr>
      </p:pic>
      <p:pic>
        <p:nvPicPr>
          <p:cNvPr id="178" name="Google Shape;178;p1"/>
          <p:cNvPicPr preferRelativeResize="0"/>
          <p:nvPr/>
        </p:nvPicPr>
        <p:blipFill rotWithShape="1">
          <a:blip r:embed="rId5">
            <a:alphaModFix/>
          </a:blip>
          <a:srcRect b="0" l="0" r="0" t="0"/>
          <a:stretch/>
        </p:blipFill>
        <p:spPr>
          <a:xfrm rot="-9130200">
            <a:off x="7488720" y="3409920"/>
            <a:ext cx="2626200" cy="2626200"/>
          </a:xfrm>
          <a:prstGeom prst="rect">
            <a:avLst/>
          </a:prstGeom>
          <a:noFill/>
          <a:ln>
            <a:noFill/>
          </a:ln>
        </p:spPr>
      </p:pic>
      <p:pic>
        <p:nvPicPr>
          <p:cNvPr id="179" name="Google Shape;179;p1"/>
          <p:cNvPicPr preferRelativeResize="0"/>
          <p:nvPr/>
        </p:nvPicPr>
        <p:blipFill rotWithShape="1">
          <a:blip r:embed="rId6">
            <a:alphaModFix/>
          </a:blip>
          <a:srcRect b="72795" l="21250" r="8106" t="11389"/>
          <a:stretch/>
        </p:blipFill>
        <p:spPr>
          <a:xfrm>
            <a:off x="1627908" y="4584203"/>
            <a:ext cx="4176911" cy="5260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0"/>
          <p:cNvSpPr/>
          <p:nvPr/>
        </p:nvSpPr>
        <p:spPr>
          <a:xfrm>
            <a:off x="1077165" y="770715"/>
            <a:ext cx="7785720" cy="116952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59E4C"/>
              </a:buClr>
              <a:buSzPts val="2500"/>
              <a:buFont typeface="Work Sans Light"/>
              <a:buNone/>
            </a:pPr>
            <a:r>
              <a:rPr b="0" i="0" lang="cs" sz="3200" u="none" cap="none" strike="noStrike">
                <a:solidFill>
                  <a:srgbClr val="F59E4C"/>
                </a:solidFill>
                <a:latin typeface="Work Sans Light"/>
                <a:ea typeface="Work Sans Light"/>
                <a:cs typeface="Work Sans Light"/>
                <a:sym typeface="Work Sans Light"/>
              </a:rPr>
              <a:t>Absence jako signál</a:t>
            </a:r>
            <a:endParaRPr b="0" i="0" sz="3200" u="none" cap="none" strike="noStrike">
              <a:solidFill>
                <a:srgbClr val="F59E4C"/>
              </a:solidFill>
              <a:latin typeface="Work Sans Light"/>
              <a:ea typeface="Work Sans Light"/>
              <a:cs typeface="Work Sans Light"/>
              <a:sym typeface="Work Sans Light"/>
            </a:endParaRPr>
          </a:p>
          <a:p>
            <a:pPr indent="0" lvl="0" marL="0" marR="0" rtl="0" algn="l">
              <a:lnSpc>
                <a:spcPct val="100000"/>
              </a:lnSpc>
              <a:spcBef>
                <a:spcPts val="0"/>
              </a:spcBef>
              <a:spcAft>
                <a:spcPts val="0"/>
              </a:spcAft>
              <a:buClr>
                <a:srgbClr val="F59E4C"/>
              </a:buClr>
              <a:buSzPts val="2500"/>
              <a:buFont typeface="Work Sans Light"/>
              <a:buNone/>
            </a:pPr>
            <a:r>
              <a:t/>
            </a:r>
            <a:endParaRPr b="0" i="0" sz="3200" u="none" cap="none" strike="noStrike">
              <a:solidFill>
                <a:srgbClr val="F59E4C"/>
              </a:solidFill>
              <a:latin typeface="Work Sans Light"/>
              <a:ea typeface="Work Sans Light"/>
              <a:cs typeface="Work Sans Light"/>
              <a:sym typeface="Work Sans Light"/>
            </a:endParaRPr>
          </a:p>
        </p:txBody>
      </p:sp>
      <p:pic>
        <p:nvPicPr>
          <p:cNvPr id="277" name="Google Shape;277;p10"/>
          <p:cNvPicPr preferRelativeResize="0"/>
          <p:nvPr/>
        </p:nvPicPr>
        <p:blipFill rotWithShape="1">
          <a:blip r:embed="rId3">
            <a:alphaModFix/>
          </a:blip>
          <a:srcRect b="0" l="0" r="0" t="0"/>
          <a:stretch/>
        </p:blipFill>
        <p:spPr>
          <a:xfrm>
            <a:off x="-1983600" y="1973160"/>
            <a:ext cx="5143320" cy="5143320"/>
          </a:xfrm>
          <a:prstGeom prst="rect">
            <a:avLst/>
          </a:prstGeom>
          <a:noFill/>
          <a:ln>
            <a:noFill/>
          </a:ln>
        </p:spPr>
      </p:pic>
      <p:pic>
        <p:nvPicPr>
          <p:cNvPr id="278" name="Google Shape;278;p10"/>
          <p:cNvPicPr preferRelativeResize="0"/>
          <p:nvPr/>
        </p:nvPicPr>
        <p:blipFill rotWithShape="1">
          <a:blip r:embed="rId4">
            <a:alphaModFix/>
          </a:blip>
          <a:srcRect b="0" l="0" r="0" t="0"/>
          <a:stretch/>
        </p:blipFill>
        <p:spPr>
          <a:xfrm>
            <a:off x="7310699" y="579126"/>
            <a:ext cx="910192" cy="9101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3"/>
          <p:cNvPicPr preferRelativeResize="0"/>
          <p:nvPr/>
        </p:nvPicPr>
        <p:blipFill rotWithShape="1">
          <a:blip r:embed="rId3">
            <a:alphaModFix/>
          </a:blip>
          <a:srcRect b="0" l="0" r="0" t="0"/>
          <a:stretch/>
        </p:blipFill>
        <p:spPr>
          <a:xfrm>
            <a:off x="1354298" y="1024113"/>
            <a:ext cx="2573640" cy="1287720"/>
          </a:xfrm>
          <a:prstGeom prst="rect">
            <a:avLst/>
          </a:prstGeom>
          <a:noFill/>
          <a:ln>
            <a:noFill/>
          </a:ln>
        </p:spPr>
      </p:pic>
      <p:sp>
        <p:nvSpPr>
          <p:cNvPr id="284" name="Google Shape;284;p13"/>
          <p:cNvSpPr txBox="1"/>
          <p:nvPr/>
        </p:nvSpPr>
        <p:spPr>
          <a:xfrm flipH="1">
            <a:off x="1354298" y="2357628"/>
            <a:ext cx="2717398" cy="1015622"/>
          </a:xfrm>
          <a:prstGeom prst="rect">
            <a:avLst/>
          </a:prstGeom>
          <a:noFill/>
          <a:ln>
            <a:noFill/>
          </a:ln>
        </p:spPr>
        <p:txBody>
          <a:bodyPr anchorCtr="0" anchor="t" bIns="45700" lIns="91425" spcFirstLastPara="1" rIns="91425" wrap="square" tIns="45700">
            <a:spAutoFit/>
          </a:bodyPr>
          <a:lstStyle/>
          <a:p>
            <a:pPr indent="-324000" lvl="0" marL="457200" marR="0" rtl="0" algn="l">
              <a:lnSpc>
                <a:spcPct val="200000"/>
              </a:lnSpc>
              <a:spcBef>
                <a:spcPts val="0"/>
              </a:spcBef>
              <a:spcAft>
                <a:spcPts val="0"/>
              </a:spcAft>
              <a:buClr>
                <a:srgbClr val="4BACC6"/>
              </a:buClr>
              <a:buSzPts val="1500"/>
              <a:buFont typeface="Work Sans Light"/>
              <a:buChar char="●"/>
            </a:pPr>
            <a:r>
              <a:rPr b="0" i="0" lang="cs" sz="1500" u="none" cap="none" strike="noStrike">
                <a:solidFill>
                  <a:srgbClr val="4BACC6"/>
                </a:solidFill>
                <a:latin typeface="Work Sans Light"/>
                <a:ea typeface="Work Sans Light"/>
                <a:cs typeface="Work Sans Light"/>
                <a:sym typeface="Work Sans Light"/>
              </a:rPr>
              <a:t>Přejeme dobrou chuť</a:t>
            </a:r>
            <a:endParaRPr b="0" i="0" sz="1400" u="none" cap="none" strike="noStrike">
              <a:solidFill>
                <a:srgbClr val="000000"/>
              </a:solidFill>
              <a:latin typeface="Arial"/>
              <a:ea typeface="Arial"/>
              <a:cs typeface="Arial"/>
              <a:sym typeface="Arial"/>
            </a:endParaRPr>
          </a:p>
          <a:p>
            <a:pPr indent="-324000" lvl="0" marL="457200" marR="0" rtl="0" algn="l">
              <a:lnSpc>
                <a:spcPct val="200000"/>
              </a:lnSpc>
              <a:spcBef>
                <a:spcPts val="0"/>
              </a:spcBef>
              <a:spcAft>
                <a:spcPts val="0"/>
              </a:spcAft>
              <a:buClr>
                <a:srgbClr val="4BACC6"/>
              </a:buClr>
              <a:buSzPts val="1500"/>
              <a:buFont typeface="Work Sans Light"/>
              <a:buChar char="●"/>
            </a:pPr>
            <a:r>
              <a:rPr b="0" i="0" lang="cs" sz="1500" u="none" cap="none" strike="noStrike">
                <a:solidFill>
                  <a:srgbClr val="4BACC6"/>
                </a:solidFill>
                <a:latin typeface="Work Sans Light"/>
                <a:ea typeface="Work Sans Light"/>
                <a:cs typeface="Work Sans Light"/>
                <a:sym typeface="Work Sans Light"/>
              </a:rPr>
              <a:t>Začínáme v 10:40</a:t>
            </a:r>
            <a:endParaRPr b="0" i="0" sz="1500" u="none" cap="none" strike="noStrike">
              <a:solidFill>
                <a:srgbClr val="4BACC6"/>
              </a:solidFill>
              <a:latin typeface="Work Sans Light"/>
              <a:ea typeface="Work Sans Light"/>
              <a:cs typeface="Work Sans Light"/>
              <a:sym typeface="Work Sans Light"/>
            </a:endParaRPr>
          </a:p>
        </p:txBody>
      </p:sp>
      <p:pic>
        <p:nvPicPr>
          <p:cNvPr id="285" name="Google Shape;285;p13"/>
          <p:cNvPicPr preferRelativeResize="0"/>
          <p:nvPr/>
        </p:nvPicPr>
        <p:blipFill rotWithShape="1">
          <a:blip r:embed="rId4">
            <a:alphaModFix/>
          </a:blip>
          <a:srcRect b="0" l="0" r="0" t="0"/>
          <a:stretch/>
        </p:blipFill>
        <p:spPr>
          <a:xfrm>
            <a:off x="5926861" y="0"/>
            <a:ext cx="3217139" cy="5143500"/>
          </a:xfrm>
          <a:prstGeom prst="rect">
            <a:avLst/>
          </a:prstGeom>
          <a:noFill/>
          <a:ln>
            <a:noFill/>
          </a:ln>
        </p:spPr>
      </p:pic>
      <p:sp>
        <p:nvSpPr>
          <p:cNvPr id="286" name="Google Shape;286;p13"/>
          <p:cNvSpPr/>
          <p:nvPr/>
        </p:nvSpPr>
        <p:spPr>
          <a:xfrm>
            <a:off x="7232247" y="4881889"/>
            <a:ext cx="1720343" cy="2462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BFBFBF"/>
              </a:buClr>
              <a:buSzPts val="1000"/>
              <a:buFont typeface="Arial"/>
              <a:buNone/>
            </a:pPr>
            <a:r>
              <a:rPr b="0" i="1" lang="cs" sz="1000" u="none" cap="none" strike="noStrike">
                <a:solidFill>
                  <a:srgbClr val="BFBFBF"/>
                </a:solidFill>
                <a:latin typeface="Arial"/>
                <a:ea typeface="Arial"/>
                <a:cs typeface="Arial"/>
                <a:sym typeface="Arial"/>
              </a:rPr>
              <a:t>Photo by </a:t>
            </a:r>
            <a:r>
              <a:rPr b="0" i="1" lang="cs" sz="1000" u="sng" cap="none" strike="noStrike">
                <a:solidFill>
                  <a:srgbClr val="BFBFBF"/>
                </a:solidFill>
                <a:latin typeface="Arial"/>
                <a:ea typeface="Arial"/>
                <a:cs typeface="Arial"/>
                <a:sym typeface="Arial"/>
                <a:hlinkClick r:id="rId5">
                  <a:extLst>
                    <a:ext uri="{A12FA001-AC4F-418D-AE19-62706E023703}">
                      <ahyp:hlinkClr val="tx"/>
                    </a:ext>
                  </a:extLst>
                </a:hlinkClick>
              </a:rPr>
              <a:t>Zoe</a:t>
            </a:r>
            <a:r>
              <a:rPr b="0" i="1" lang="cs" sz="1000" u="none" cap="none" strike="noStrike">
                <a:solidFill>
                  <a:srgbClr val="BFBFBF"/>
                </a:solidFill>
                <a:latin typeface="Arial"/>
                <a:ea typeface="Arial"/>
                <a:cs typeface="Arial"/>
                <a:sym typeface="Arial"/>
              </a:rPr>
              <a:t> on </a:t>
            </a:r>
            <a:r>
              <a:rPr b="0" i="1" lang="cs" sz="1000" u="sng" cap="none" strike="noStrike">
                <a:solidFill>
                  <a:srgbClr val="BFBFBF"/>
                </a:solidFill>
                <a:latin typeface="Arial"/>
                <a:ea typeface="Arial"/>
                <a:cs typeface="Arial"/>
                <a:sym typeface="Arial"/>
                <a:hlinkClick r:id="rId6">
                  <a:extLst>
                    <a:ext uri="{A12FA001-AC4F-418D-AE19-62706E023703}">
                      <ahyp:hlinkClr val="tx"/>
                    </a:ext>
                  </a:extLst>
                </a:hlinkClick>
              </a:rPr>
              <a:t>Unsplash</a:t>
            </a:r>
            <a:r>
              <a:rPr b="0" i="1" lang="cs" sz="1000" u="none" cap="none" strike="noStrike">
                <a:solidFill>
                  <a:srgbClr val="BFBFBF"/>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90" name="Shape 290"/>
        <p:cNvGrpSpPr/>
        <p:nvPr/>
      </p:nvGrpSpPr>
      <p:grpSpPr>
        <a:xfrm>
          <a:off x="0" y="0"/>
          <a:ext cx="0" cy="0"/>
          <a:chOff x="0" y="0"/>
          <a:chExt cx="0" cy="0"/>
        </a:xfrm>
      </p:grpSpPr>
      <p:sp>
        <p:nvSpPr>
          <p:cNvPr id="291" name="Google Shape;291;g323005fd4b2_0_147"/>
          <p:cNvSpPr txBox="1"/>
          <p:nvPr>
            <p:ph type="ctrTitle"/>
          </p:nvPr>
        </p:nvSpPr>
        <p:spPr>
          <a:xfrm>
            <a:off x="1277850" y="569425"/>
            <a:ext cx="67221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ESENCE ABSENCE</a:t>
            </a:r>
            <a:endParaRPr sz="6200"/>
          </a:p>
        </p:txBody>
      </p:sp>
      <p:sp>
        <p:nvSpPr>
          <p:cNvPr id="292" name="Google Shape;292;g323005fd4b2_0_147"/>
          <p:cNvSpPr txBox="1"/>
          <p:nvPr>
            <p:ph idx="1" type="subTitle"/>
          </p:nvPr>
        </p:nvSpPr>
        <p:spPr>
          <a:xfrm>
            <a:off x="1610700" y="1738650"/>
            <a:ext cx="6056400" cy="6552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ABSENCE VE ŠKOLE – PROČ?</a:t>
            </a:r>
            <a:endParaRPr>
              <a:solidFill>
                <a:schemeClr val="lt1"/>
              </a:solidFill>
              <a:latin typeface="Calibri"/>
              <a:ea typeface="Calibri"/>
              <a:cs typeface="Calibri"/>
              <a:sym typeface="Calibri"/>
            </a:endParaRPr>
          </a:p>
        </p:txBody>
      </p:sp>
      <p:sp>
        <p:nvSpPr>
          <p:cNvPr id="293" name="Google Shape;293;g323005fd4b2_0_147"/>
          <p:cNvSpPr txBox="1"/>
          <p:nvPr>
            <p:ph idx="1" type="subTitle"/>
          </p:nvPr>
        </p:nvSpPr>
        <p:spPr>
          <a:xfrm>
            <a:off x="4842100" y="3256450"/>
            <a:ext cx="3893700" cy="877800"/>
          </a:xfrm>
          <a:prstGeom prst="rect">
            <a:avLst/>
          </a:prstGeom>
          <a:solidFill>
            <a:srgbClr val="FFFF00"/>
          </a:solidFill>
          <a:ln cap="flat" cmpd="sng" w="7620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000"/>
              </a:spcBef>
              <a:spcAft>
                <a:spcPts val="0"/>
              </a:spcAft>
              <a:buSzPts val="523"/>
              <a:buNone/>
            </a:pPr>
            <a:r>
              <a:rPr lang="cs" sz="2029">
                <a:solidFill>
                  <a:schemeClr val="accent5"/>
                </a:solidFill>
                <a:latin typeface="Calibri"/>
                <a:ea typeface="Calibri"/>
                <a:cs typeface="Calibri"/>
                <a:sym typeface="Calibri"/>
              </a:rPr>
              <a:t>(ne)STANDARDNÍ DŮVODY</a:t>
            </a:r>
            <a:endParaRPr sz="2029">
              <a:solidFill>
                <a:schemeClr val="accent5"/>
              </a:solidFill>
              <a:latin typeface="Calibri"/>
              <a:ea typeface="Calibri"/>
              <a:cs typeface="Calibri"/>
              <a:sym typeface="Calibri"/>
            </a:endParaRPr>
          </a:p>
          <a:p>
            <a:pPr indent="0" lvl="0" marL="0" rtl="0" algn="ctr">
              <a:lnSpc>
                <a:spcPct val="115000"/>
              </a:lnSpc>
              <a:spcBef>
                <a:spcPts val="0"/>
              </a:spcBef>
              <a:spcAft>
                <a:spcPts val="0"/>
              </a:spcAft>
              <a:buSzPts val="523"/>
              <a:buNone/>
            </a:pPr>
            <a:r>
              <a:rPr lang="cs" sz="2029">
                <a:solidFill>
                  <a:srgbClr val="FF0000"/>
                </a:solidFill>
                <a:latin typeface="Calibri"/>
                <a:ea typeface="Calibri"/>
                <a:cs typeface="Calibri"/>
                <a:sym typeface="Calibri"/>
              </a:rPr>
              <a:t>KO</a:t>
            </a:r>
            <a:endParaRPr sz="2029">
              <a:solidFill>
                <a:srgbClr val="FF0000"/>
              </a:solidFill>
              <a:latin typeface="Calibri"/>
              <a:ea typeface="Calibri"/>
              <a:cs typeface="Calibri"/>
              <a:sym typeface="Calibri"/>
            </a:endParaRPr>
          </a:p>
        </p:txBody>
      </p:sp>
      <p:cxnSp>
        <p:nvCxnSpPr>
          <p:cNvPr id="294" name="Google Shape;294;g323005fd4b2_0_147"/>
          <p:cNvCxnSpPr/>
          <p:nvPr/>
        </p:nvCxnSpPr>
        <p:spPr>
          <a:xfrm flipH="1">
            <a:off x="3423950" y="2538100"/>
            <a:ext cx="1028700" cy="417000"/>
          </a:xfrm>
          <a:prstGeom prst="straightConnector1">
            <a:avLst/>
          </a:prstGeom>
          <a:noFill/>
          <a:ln cap="flat" cmpd="sng" w="38100">
            <a:solidFill>
              <a:schemeClr val="lt1"/>
            </a:solidFill>
            <a:prstDash val="solid"/>
            <a:round/>
            <a:headEnd len="sm" w="sm" type="none"/>
            <a:tailEnd len="med" w="med" type="triangle"/>
          </a:ln>
        </p:spPr>
      </p:cxnSp>
      <p:sp>
        <p:nvSpPr>
          <p:cNvPr id="295" name="Google Shape;295;g323005fd4b2_0_147"/>
          <p:cNvSpPr txBox="1"/>
          <p:nvPr>
            <p:ph idx="1" type="subTitle"/>
          </p:nvPr>
        </p:nvSpPr>
        <p:spPr>
          <a:xfrm>
            <a:off x="365350" y="3256450"/>
            <a:ext cx="3893700" cy="877800"/>
          </a:xfrm>
          <a:prstGeom prst="rect">
            <a:avLst/>
          </a:prstGeom>
          <a:solidFill>
            <a:srgbClr val="FFFF00"/>
          </a:solidFill>
          <a:ln cap="flat" cmpd="sng" w="7620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000"/>
              </a:spcBef>
              <a:spcAft>
                <a:spcPts val="0"/>
              </a:spcAft>
              <a:buSzPts val="523"/>
              <a:buNone/>
            </a:pPr>
            <a:r>
              <a:rPr lang="cs" sz="2029">
                <a:solidFill>
                  <a:schemeClr val="accent5"/>
                </a:solidFill>
                <a:latin typeface="Calibri"/>
                <a:ea typeface="Calibri"/>
                <a:cs typeface="Calibri"/>
                <a:sym typeface="Calibri"/>
              </a:rPr>
              <a:t>STANDARDNÍ DŮVODY</a:t>
            </a:r>
            <a:endParaRPr sz="2029">
              <a:solidFill>
                <a:schemeClr val="accent5"/>
              </a:solidFill>
              <a:latin typeface="Calibri"/>
              <a:ea typeface="Calibri"/>
              <a:cs typeface="Calibri"/>
              <a:sym typeface="Calibri"/>
            </a:endParaRPr>
          </a:p>
          <a:p>
            <a:pPr indent="0" lvl="0" marL="0" rtl="0" algn="ctr">
              <a:lnSpc>
                <a:spcPct val="115000"/>
              </a:lnSpc>
              <a:spcBef>
                <a:spcPts val="0"/>
              </a:spcBef>
              <a:spcAft>
                <a:spcPts val="0"/>
              </a:spcAft>
              <a:buSzPts val="523"/>
              <a:buNone/>
            </a:pPr>
            <a:r>
              <a:rPr lang="cs" sz="2029">
                <a:solidFill>
                  <a:srgbClr val="00FF00"/>
                </a:solidFill>
                <a:latin typeface="Calibri"/>
                <a:ea typeface="Calibri"/>
                <a:cs typeface="Calibri"/>
                <a:sym typeface="Calibri"/>
              </a:rPr>
              <a:t>OK</a:t>
            </a:r>
            <a:endParaRPr sz="2029">
              <a:solidFill>
                <a:srgbClr val="00FF00"/>
              </a:solidFill>
              <a:latin typeface="Calibri"/>
              <a:ea typeface="Calibri"/>
              <a:cs typeface="Calibri"/>
              <a:sym typeface="Calibri"/>
            </a:endParaRPr>
          </a:p>
        </p:txBody>
      </p:sp>
      <p:cxnSp>
        <p:nvCxnSpPr>
          <p:cNvPr id="296" name="Google Shape;296;g323005fd4b2_0_147"/>
          <p:cNvCxnSpPr/>
          <p:nvPr/>
        </p:nvCxnSpPr>
        <p:spPr>
          <a:xfrm>
            <a:off x="4603425" y="2538100"/>
            <a:ext cx="1028700" cy="417000"/>
          </a:xfrm>
          <a:prstGeom prst="straightConnector1">
            <a:avLst/>
          </a:prstGeom>
          <a:noFill/>
          <a:ln cap="flat" cmpd="sng" w="38100">
            <a:solidFill>
              <a:schemeClr val="lt1"/>
            </a:solidFill>
            <a:prstDash val="solid"/>
            <a:round/>
            <a:headEnd len="sm" w="sm" type="none"/>
            <a:tailEnd len="med" w="med" type="triangle"/>
          </a:ln>
        </p:spPr>
      </p:cxnSp>
      <p:sp>
        <p:nvSpPr>
          <p:cNvPr id="297" name="Google Shape;297;g323005fd4b2_0_147"/>
          <p:cNvSpPr txBox="1"/>
          <p:nvPr/>
        </p:nvSpPr>
        <p:spPr>
          <a:xfrm>
            <a:off x="1886525" y="4134250"/>
            <a:ext cx="10287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cs" sz="1600" u="none" cap="none" strike="noStrike">
                <a:solidFill>
                  <a:schemeClr val="lt1"/>
                </a:solidFill>
                <a:latin typeface="Playfair Display"/>
                <a:ea typeface="Playfair Display"/>
                <a:cs typeface="Playfair Display"/>
                <a:sym typeface="Playfair Display"/>
              </a:rPr>
              <a:t>ale…</a:t>
            </a:r>
            <a:endParaRPr b="0" i="0" sz="1600" u="none" cap="none" strike="noStrike">
              <a:solidFill>
                <a:schemeClr val="lt1"/>
              </a:solidFill>
              <a:latin typeface="Playfair Display"/>
              <a:ea typeface="Playfair Display"/>
              <a:cs typeface="Playfair Display"/>
              <a:sym typeface="Playfair Display"/>
            </a:endParaRPr>
          </a:p>
        </p:txBody>
      </p:sp>
      <p:cxnSp>
        <p:nvCxnSpPr>
          <p:cNvPr id="298" name="Google Shape;298;g323005fd4b2_0_147"/>
          <p:cNvCxnSpPr/>
          <p:nvPr/>
        </p:nvCxnSpPr>
        <p:spPr>
          <a:xfrm>
            <a:off x="1455225" y="1606975"/>
            <a:ext cx="6411600" cy="0"/>
          </a:xfrm>
          <a:prstGeom prst="straightConnector1">
            <a:avLst/>
          </a:prstGeom>
          <a:noFill/>
          <a:ln cap="flat" cmpd="sng" w="28575">
            <a:solidFill>
              <a:srgbClr val="FFFF00"/>
            </a:solidFill>
            <a:prstDash val="solid"/>
            <a:round/>
            <a:headEnd len="sm" w="sm" type="none"/>
            <a:tailEnd len="sm" w="sm" type="none"/>
          </a:ln>
        </p:spPr>
      </p:cxnSp>
      <p:sp>
        <p:nvSpPr>
          <p:cNvPr id="299" name="Google Shape;299;g323005fd4b2_0_147"/>
          <p:cNvSpPr txBox="1"/>
          <p:nvPr>
            <p:ph idx="1" type="subTitle"/>
          </p:nvPr>
        </p:nvSpPr>
        <p:spPr>
          <a:xfrm>
            <a:off x="1543800" y="4435600"/>
            <a:ext cx="6056400" cy="6552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Kdo a jak může pomoci?</a:t>
            </a:r>
            <a:endParaRPr>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03" name="Shape 303"/>
        <p:cNvGrpSpPr/>
        <p:nvPr/>
      </p:nvGrpSpPr>
      <p:grpSpPr>
        <a:xfrm>
          <a:off x="0" y="0"/>
          <a:ext cx="0" cy="0"/>
          <a:chOff x="0" y="0"/>
          <a:chExt cx="0" cy="0"/>
        </a:xfrm>
      </p:grpSpPr>
      <p:sp>
        <p:nvSpPr>
          <p:cNvPr id="304" name="Google Shape;304;g323005fd4b2_0_159"/>
          <p:cNvSpPr txBox="1"/>
          <p:nvPr>
            <p:ph type="ctrTitle"/>
          </p:nvPr>
        </p:nvSpPr>
        <p:spPr>
          <a:xfrm>
            <a:off x="1277850" y="1243425"/>
            <a:ext cx="67221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ODPOVĚDNOST ZA ABSENCI</a:t>
            </a:r>
            <a:endParaRPr sz="6200"/>
          </a:p>
        </p:txBody>
      </p:sp>
      <p:sp>
        <p:nvSpPr>
          <p:cNvPr id="305" name="Google Shape;305;g323005fd4b2_0_159"/>
          <p:cNvSpPr txBox="1"/>
          <p:nvPr>
            <p:ph idx="1" type="subTitle"/>
          </p:nvPr>
        </p:nvSpPr>
        <p:spPr>
          <a:xfrm>
            <a:off x="1455300" y="3290100"/>
            <a:ext cx="6411600" cy="119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ZÁKONNÝ ZÁSTUPCE / ZLETILÝ ŽÁK</a:t>
            </a:r>
            <a:endParaRPr>
              <a:solidFill>
                <a:schemeClr val="lt1"/>
              </a:solidFill>
              <a:latin typeface="Calibri"/>
              <a:ea typeface="Calibri"/>
              <a:cs typeface="Calibri"/>
              <a:sym typeface="Calibri"/>
            </a:endParaRPr>
          </a:p>
        </p:txBody>
      </p:sp>
      <p:cxnSp>
        <p:nvCxnSpPr>
          <p:cNvPr id="306" name="Google Shape;306;g323005fd4b2_0_159"/>
          <p:cNvCxnSpPr/>
          <p:nvPr/>
        </p:nvCxnSpPr>
        <p:spPr>
          <a:xfrm>
            <a:off x="1455225" y="2325300"/>
            <a:ext cx="6411600" cy="0"/>
          </a:xfrm>
          <a:prstGeom prst="straightConnector1">
            <a:avLst/>
          </a:prstGeom>
          <a:noFill/>
          <a:ln cap="flat" cmpd="sng" w="28575">
            <a:solidFill>
              <a:srgbClr val="FFFF00"/>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10" name="Shape 310"/>
        <p:cNvGrpSpPr/>
        <p:nvPr/>
      </p:nvGrpSpPr>
      <p:grpSpPr>
        <a:xfrm>
          <a:off x="0" y="0"/>
          <a:ext cx="0" cy="0"/>
          <a:chOff x="0" y="0"/>
          <a:chExt cx="0" cy="0"/>
        </a:xfrm>
      </p:grpSpPr>
      <p:sp>
        <p:nvSpPr>
          <p:cNvPr id="311" name="Google Shape;311;g323005fd4b2_0_165"/>
          <p:cNvSpPr txBox="1"/>
          <p:nvPr>
            <p:ph type="ctrTitle"/>
          </p:nvPr>
        </p:nvSpPr>
        <p:spPr>
          <a:xfrm>
            <a:off x="1277850" y="649275"/>
            <a:ext cx="67221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ŘEŠENÍ ABSENCE</a:t>
            </a:r>
            <a:endParaRPr sz="6200"/>
          </a:p>
        </p:txBody>
      </p:sp>
      <p:cxnSp>
        <p:nvCxnSpPr>
          <p:cNvPr id="312" name="Google Shape;312;g323005fd4b2_0_165"/>
          <p:cNvCxnSpPr/>
          <p:nvPr/>
        </p:nvCxnSpPr>
        <p:spPr>
          <a:xfrm>
            <a:off x="1455225" y="1899625"/>
            <a:ext cx="6411600" cy="0"/>
          </a:xfrm>
          <a:prstGeom prst="straightConnector1">
            <a:avLst/>
          </a:prstGeom>
          <a:noFill/>
          <a:ln cap="flat" cmpd="sng" w="28575">
            <a:solidFill>
              <a:srgbClr val="FFFF00"/>
            </a:solidFill>
            <a:prstDash val="solid"/>
            <a:round/>
            <a:headEnd len="sm" w="sm" type="none"/>
            <a:tailEnd len="sm" w="sm" type="none"/>
          </a:ln>
        </p:spPr>
      </p:cxnSp>
      <p:sp>
        <p:nvSpPr>
          <p:cNvPr id="313" name="Google Shape;313;g323005fd4b2_0_165"/>
          <p:cNvSpPr txBox="1"/>
          <p:nvPr>
            <p:ph idx="1" type="subTitle"/>
          </p:nvPr>
        </p:nvSpPr>
        <p:spPr>
          <a:xfrm>
            <a:off x="1499700" y="2096925"/>
            <a:ext cx="6367200" cy="701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cs" sz="3500">
                <a:solidFill>
                  <a:schemeClr val="lt1"/>
                </a:solidFill>
                <a:latin typeface="Calibri"/>
                <a:ea typeface="Calibri"/>
                <a:cs typeface="Calibri"/>
                <a:sym typeface="Calibri"/>
              </a:rPr>
              <a:t>Školský zákon</a:t>
            </a:r>
            <a:endParaRPr b="1" sz="3500">
              <a:solidFill>
                <a:schemeClr val="lt1"/>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cs" sz="3500">
                <a:solidFill>
                  <a:schemeClr val="lt1"/>
                </a:solidFill>
                <a:latin typeface="Calibri"/>
                <a:ea typeface="Calibri"/>
                <a:cs typeface="Calibri"/>
                <a:sym typeface="Calibri"/>
              </a:rPr>
              <a:t>definuje způsob docházky</a:t>
            </a:r>
            <a:endParaRPr sz="3500">
              <a:solidFill>
                <a:schemeClr val="lt1"/>
              </a:solidFill>
              <a:latin typeface="Calibri"/>
              <a:ea typeface="Calibri"/>
              <a:cs typeface="Calibri"/>
              <a:sym typeface="Calibri"/>
            </a:endParaRPr>
          </a:p>
        </p:txBody>
      </p:sp>
      <p:cxnSp>
        <p:nvCxnSpPr>
          <p:cNvPr id="314" name="Google Shape;314;g323005fd4b2_0_165"/>
          <p:cNvCxnSpPr/>
          <p:nvPr/>
        </p:nvCxnSpPr>
        <p:spPr>
          <a:xfrm>
            <a:off x="4638825" y="3430113"/>
            <a:ext cx="0" cy="363900"/>
          </a:xfrm>
          <a:prstGeom prst="straightConnector1">
            <a:avLst/>
          </a:prstGeom>
          <a:noFill/>
          <a:ln cap="flat" cmpd="sng" w="38100">
            <a:solidFill>
              <a:schemeClr val="lt1"/>
            </a:solidFill>
            <a:prstDash val="solid"/>
            <a:round/>
            <a:headEnd len="sm" w="sm" type="none"/>
            <a:tailEnd len="med" w="med" type="triangle"/>
          </a:ln>
        </p:spPr>
      </p:cxnSp>
      <p:sp>
        <p:nvSpPr>
          <p:cNvPr id="315" name="Google Shape;315;g323005fd4b2_0_165"/>
          <p:cNvSpPr txBox="1"/>
          <p:nvPr>
            <p:ph idx="1" type="subTitle"/>
          </p:nvPr>
        </p:nvSpPr>
        <p:spPr>
          <a:xfrm>
            <a:off x="1455225" y="3794025"/>
            <a:ext cx="6367200" cy="701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cs" sz="3500">
                <a:solidFill>
                  <a:schemeClr val="lt1"/>
                </a:solidFill>
                <a:latin typeface="Calibri"/>
                <a:ea typeface="Calibri"/>
                <a:cs typeface="Calibri"/>
                <a:sym typeface="Calibri"/>
              </a:rPr>
              <a:t>Školní řád</a:t>
            </a:r>
            <a:endParaRPr b="1" sz="3500">
              <a:solidFill>
                <a:schemeClr val="lt1"/>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cs" sz="3500">
                <a:solidFill>
                  <a:schemeClr val="lt1"/>
                </a:solidFill>
                <a:latin typeface="Calibri"/>
                <a:ea typeface="Calibri"/>
                <a:cs typeface="Calibri"/>
                <a:sym typeface="Calibri"/>
              </a:rPr>
              <a:t>upravuje způsoby a formy řešení</a:t>
            </a:r>
            <a:endParaRPr sz="3500">
              <a:solidFill>
                <a:schemeClr val="lt1"/>
              </a:solidFill>
              <a:latin typeface="Calibri"/>
              <a:ea typeface="Calibri"/>
              <a:cs typeface="Calibri"/>
              <a:sym typeface="Calibri"/>
            </a:endParaRPr>
          </a:p>
          <a:p>
            <a:pPr indent="0" lvl="0" marL="0" rtl="0" algn="ctr">
              <a:lnSpc>
                <a:spcPct val="100000"/>
              </a:lnSpc>
              <a:spcBef>
                <a:spcPts val="0"/>
              </a:spcBef>
              <a:spcAft>
                <a:spcPts val="0"/>
              </a:spcAft>
              <a:buSzPts val="2800"/>
              <a:buNone/>
            </a:pPr>
            <a:r>
              <a:t/>
            </a:r>
            <a:endParaRPr sz="35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19" name="Shape 319"/>
        <p:cNvGrpSpPr/>
        <p:nvPr/>
      </p:nvGrpSpPr>
      <p:grpSpPr>
        <a:xfrm>
          <a:off x="0" y="0"/>
          <a:ext cx="0" cy="0"/>
          <a:chOff x="0" y="0"/>
          <a:chExt cx="0" cy="0"/>
        </a:xfrm>
      </p:grpSpPr>
      <p:sp>
        <p:nvSpPr>
          <p:cNvPr id="320" name="Google Shape;320;g323005fd4b2_0_173"/>
          <p:cNvSpPr txBox="1"/>
          <p:nvPr>
            <p:ph type="ctrTitle"/>
          </p:nvPr>
        </p:nvSpPr>
        <p:spPr>
          <a:xfrm>
            <a:off x="1277850" y="420675"/>
            <a:ext cx="67221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ŘEŠENÍ ABSENCE</a:t>
            </a:r>
            <a:endParaRPr sz="6200"/>
          </a:p>
        </p:txBody>
      </p:sp>
      <p:cxnSp>
        <p:nvCxnSpPr>
          <p:cNvPr id="321" name="Google Shape;321;g323005fd4b2_0_173"/>
          <p:cNvCxnSpPr/>
          <p:nvPr/>
        </p:nvCxnSpPr>
        <p:spPr>
          <a:xfrm>
            <a:off x="1495200" y="1476025"/>
            <a:ext cx="6411600" cy="0"/>
          </a:xfrm>
          <a:prstGeom prst="straightConnector1">
            <a:avLst/>
          </a:prstGeom>
          <a:noFill/>
          <a:ln cap="flat" cmpd="sng" w="28575">
            <a:solidFill>
              <a:srgbClr val="FFFF00"/>
            </a:solidFill>
            <a:prstDash val="solid"/>
            <a:round/>
            <a:headEnd len="sm" w="sm" type="none"/>
            <a:tailEnd len="sm" w="sm" type="none"/>
          </a:ln>
        </p:spPr>
      </p:cxnSp>
      <p:sp>
        <p:nvSpPr>
          <p:cNvPr id="322" name="Google Shape;322;g323005fd4b2_0_173"/>
          <p:cNvSpPr txBox="1"/>
          <p:nvPr>
            <p:ph idx="1" type="subTitle"/>
          </p:nvPr>
        </p:nvSpPr>
        <p:spPr>
          <a:xfrm>
            <a:off x="2843025" y="1722425"/>
            <a:ext cx="3636000" cy="701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cs" sz="3900">
                <a:solidFill>
                  <a:schemeClr val="lt1"/>
                </a:solidFill>
                <a:latin typeface="Calibri"/>
                <a:ea typeface="Calibri"/>
                <a:cs typeface="Calibri"/>
                <a:sym typeface="Calibri"/>
              </a:rPr>
              <a:t>ŠKOLA</a:t>
            </a:r>
            <a:endParaRPr sz="3900">
              <a:solidFill>
                <a:schemeClr val="lt1"/>
              </a:solidFill>
              <a:latin typeface="Calibri"/>
              <a:ea typeface="Calibri"/>
              <a:cs typeface="Calibri"/>
              <a:sym typeface="Calibri"/>
            </a:endParaRPr>
          </a:p>
        </p:txBody>
      </p:sp>
      <p:sp>
        <p:nvSpPr>
          <p:cNvPr id="323" name="Google Shape;323;g323005fd4b2_0_173"/>
          <p:cNvSpPr txBox="1"/>
          <p:nvPr>
            <p:ph idx="1" type="subTitle"/>
          </p:nvPr>
        </p:nvSpPr>
        <p:spPr>
          <a:xfrm>
            <a:off x="1455300" y="2373863"/>
            <a:ext cx="6367200" cy="701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Nastavení konkrétně – kdo, kdy a jak?</a:t>
            </a:r>
            <a:endParaRPr>
              <a:solidFill>
                <a:schemeClr val="lt1"/>
              </a:solidFill>
              <a:latin typeface="Calibri"/>
              <a:ea typeface="Calibri"/>
              <a:cs typeface="Calibri"/>
              <a:sym typeface="Calibri"/>
            </a:endParaRPr>
          </a:p>
          <a:p>
            <a:pPr indent="-406400" lvl="0" marL="457200" rtl="0" algn="ctr">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krizové plány záškoláctví (pravé/skryté)</a:t>
            </a:r>
            <a:endParaRPr>
              <a:solidFill>
                <a:schemeClr val="lt1"/>
              </a:solidFill>
              <a:latin typeface="Calibri"/>
              <a:ea typeface="Calibri"/>
              <a:cs typeface="Calibri"/>
              <a:sym typeface="Calibri"/>
            </a:endParaRPr>
          </a:p>
        </p:txBody>
      </p:sp>
      <p:cxnSp>
        <p:nvCxnSpPr>
          <p:cNvPr id="324" name="Google Shape;324;g323005fd4b2_0_173"/>
          <p:cNvCxnSpPr/>
          <p:nvPr/>
        </p:nvCxnSpPr>
        <p:spPr>
          <a:xfrm>
            <a:off x="4661025" y="3373950"/>
            <a:ext cx="0" cy="363900"/>
          </a:xfrm>
          <a:prstGeom prst="straightConnector1">
            <a:avLst/>
          </a:prstGeom>
          <a:noFill/>
          <a:ln cap="flat" cmpd="sng" w="38100">
            <a:solidFill>
              <a:schemeClr val="lt1"/>
            </a:solidFill>
            <a:prstDash val="solid"/>
            <a:round/>
            <a:headEnd len="sm" w="sm" type="none"/>
            <a:tailEnd len="med" w="med" type="triangle"/>
          </a:ln>
        </p:spPr>
      </p:cxnSp>
      <p:sp>
        <p:nvSpPr>
          <p:cNvPr id="325" name="Google Shape;325;g323005fd4b2_0_173"/>
          <p:cNvSpPr txBox="1"/>
          <p:nvPr>
            <p:ph idx="1" type="subTitle"/>
          </p:nvPr>
        </p:nvSpPr>
        <p:spPr>
          <a:xfrm>
            <a:off x="288600" y="3640100"/>
            <a:ext cx="8566800" cy="701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SYSTÉM ŘEŠENÍ ABSENCE</a:t>
            </a:r>
            <a:endParaRPr>
              <a:solidFill>
                <a:schemeClr val="lt1"/>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 nastavuje ředitel školy v participaci se ŠPP </a:t>
            </a:r>
            <a:endParaRPr>
              <a:solidFill>
                <a:schemeClr val="lt1"/>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 řeší třídní učitel </a:t>
            </a:r>
            <a:endParaRPr>
              <a:solidFill>
                <a:schemeClr val="lt1"/>
              </a:solidFill>
              <a:latin typeface="Calibri"/>
              <a:ea typeface="Calibri"/>
              <a:cs typeface="Calibri"/>
              <a:sym typeface="Calibri"/>
            </a:endParaRPr>
          </a:p>
        </p:txBody>
      </p:sp>
      <p:sp>
        <p:nvSpPr>
          <p:cNvPr id="326" name="Google Shape;326;g323005fd4b2_0_173"/>
          <p:cNvSpPr/>
          <p:nvPr/>
        </p:nvSpPr>
        <p:spPr>
          <a:xfrm>
            <a:off x="133100" y="1362675"/>
            <a:ext cx="2581800" cy="1054800"/>
          </a:xfrm>
          <a:prstGeom prst="wedgeEllipseCallout">
            <a:avLst>
              <a:gd fmla="val 64065" name="adj1"/>
              <a:gd fmla="val -58333" name="adj2"/>
            </a:avLst>
          </a:prstGeom>
          <a:solidFill>
            <a:srgbClr val="FFFF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cs" sz="1400" u="none" cap="none" strike="noStrike">
                <a:solidFill>
                  <a:srgbClr val="1C4587"/>
                </a:solidFill>
                <a:latin typeface="Arial"/>
                <a:ea typeface="Arial"/>
                <a:cs typeface="Arial"/>
                <a:sym typeface="Arial"/>
              </a:rPr>
              <a:t>Systém nastavuje vždy ředitel školy </a:t>
            </a:r>
            <a:br>
              <a:rPr b="0" i="0" lang="cs" sz="1400" u="none" cap="none" strike="noStrike">
                <a:solidFill>
                  <a:srgbClr val="1C4587"/>
                </a:solidFill>
                <a:latin typeface="Arial"/>
                <a:ea typeface="Arial"/>
                <a:cs typeface="Arial"/>
                <a:sym typeface="Arial"/>
              </a:rPr>
            </a:br>
            <a:r>
              <a:rPr b="0" i="0" lang="cs" sz="1400" u="none" cap="none" strike="noStrike">
                <a:solidFill>
                  <a:srgbClr val="1C4587"/>
                </a:solidFill>
                <a:latin typeface="Arial"/>
                <a:ea typeface="Arial"/>
                <a:cs typeface="Arial"/>
                <a:sym typeface="Arial"/>
              </a:rPr>
              <a:t>v participaci se ŠPP. </a:t>
            </a:r>
            <a:endParaRPr b="0" i="0" sz="1400" u="none" cap="none" strike="noStrike">
              <a:solidFill>
                <a:srgbClr val="1C4587"/>
              </a:solidFill>
              <a:latin typeface="Arial"/>
              <a:ea typeface="Arial"/>
              <a:cs typeface="Arial"/>
              <a:sym typeface="Arial"/>
            </a:endParaRPr>
          </a:p>
        </p:txBody>
      </p:sp>
      <p:sp>
        <p:nvSpPr>
          <p:cNvPr id="327" name="Google Shape;327;g323005fd4b2_0_173"/>
          <p:cNvSpPr/>
          <p:nvPr/>
        </p:nvSpPr>
        <p:spPr>
          <a:xfrm>
            <a:off x="6872400" y="1218575"/>
            <a:ext cx="2140500" cy="1155300"/>
          </a:xfrm>
          <a:prstGeom prst="wedgeEllipseCallout">
            <a:avLst>
              <a:gd fmla="val -63771" name="adj1"/>
              <a:gd fmla="val 59660" name="adj2"/>
            </a:avLst>
          </a:prstGeom>
          <a:solidFill>
            <a:srgbClr val="FFFF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cs" sz="1400" u="none" cap="none" strike="noStrike">
                <a:solidFill>
                  <a:srgbClr val="1C4587"/>
                </a:solidFill>
                <a:latin typeface="Arial"/>
                <a:ea typeface="Arial"/>
                <a:cs typeface="Arial"/>
                <a:sym typeface="Arial"/>
              </a:rPr>
              <a:t>Absenci řeší třídní učitel ve spolupráci se ŠPP, popř. ZŘŠ.</a:t>
            </a:r>
            <a:endParaRPr b="0" i="0" sz="1400" u="none" cap="none" strike="noStrike">
              <a:solidFill>
                <a:srgbClr val="1C4587"/>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31" name="Shape 331"/>
        <p:cNvGrpSpPr/>
        <p:nvPr/>
      </p:nvGrpSpPr>
      <p:grpSpPr>
        <a:xfrm>
          <a:off x="0" y="0"/>
          <a:ext cx="0" cy="0"/>
          <a:chOff x="0" y="0"/>
          <a:chExt cx="0" cy="0"/>
        </a:xfrm>
      </p:grpSpPr>
      <p:sp>
        <p:nvSpPr>
          <p:cNvPr id="332" name="Google Shape;332;g323005fd4b2_0_184"/>
          <p:cNvSpPr txBox="1"/>
          <p:nvPr>
            <p:ph type="ctrTitle"/>
          </p:nvPr>
        </p:nvSpPr>
        <p:spPr>
          <a:xfrm>
            <a:off x="382175" y="1184975"/>
            <a:ext cx="84336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ROLE </a:t>
            </a:r>
            <a:br>
              <a:rPr b="1" lang="cs" sz="5800">
                <a:solidFill>
                  <a:schemeClr val="lt1"/>
                </a:solidFill>
                <a:latin typeface="Playfair Display"/>
                <a:ea typeface="Playfair Display"/>
                <a:cs typeface="Playfair Display"/>
                <a:sym typeface="Playfair Display"/>
              </a:rPr>
            </a:br>
            <a:r>
              <a:rPr b="1" lang="cs" sz="5800">
                <a:solidFill>
                  <a:schemeClr val="lt1"/>
                </a:solidFill>
                <a:latin typeface="Playfair Display"/>
                <a:ea typeface="Playfair Display"/>
                <a:cs typeface="Playfair Display"/>
                <a:sym typeface="Playfair Display"/>
              </a:rPr>
              <a:t>TŘÍDNÍHO UČITELE</a:t>
            </a:r>
            <a:endParaRPr sz="6200"/>
          </a:p>
        </p:txBody>
      </p:sp>
      <p:cxnSp>
        <p:nvCxnSpPr>
          <p:cNvPr id="333" name="Google Shape;333;g323005fd4b2_0_184"/>
          <p:cNvCxnSpPr/>
          <p:nvPr/>
        </p:nvCxnSpPr>
        <p:spPr>
          <a:xfrm flipH="1" rot="10800000">
            <a:off x="1056150" y="2210075"/>
            <a:ext cx="7094400" cy="35400"/>
          </a:xfrm>
          <a:prstGeom prst="straightConnector1">
            <a:avLst/>
          </a:prstGeom>
          <a:noFill/>
          <a:ln cap="flat" cmpd="sng" w="28575">
            <a:solidFill>
              <a:srgbClr val="FFFF00"/>
            </a:solidFill>
            <a:prstDash val="solid"/>
            <a:round/>
            <a:headEnd len="sm" w="sm" type="none"/>
            <a:tailEnd len="sm" w="sm" type="none"/>
          </a:ln>
        </p:spPr>
      </p:cxnSp>
      <p:sp>
        <p:nvSpPr>
          <p:cNvPr id="334" name="Google Shape;334;g323005fd4b2_0_184"/>
          <p:cNvSpPr txBox="1"/>
          <p:nvPr>
            <p:ph idx="1" type="subTitle"/>
          </p:nvPr>
        </p:nvSpPr>
        <p:spPr>
          <a:xfrm>
            <a:off x="2820900" y="2287775"/>
            <a:ext cx="3636000" cy="701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cs" sz="3900">
                <a:solidFill>
                  <a:schemeClr val="lt1"/>
                </a:solidFill>
                <a:latin typeface="Calibri"/>
                <a:ea typeface="Calibri"/>
                <a:cs typeface="Calibri"/>
                <a:sym typeface="Calibri"/>
              </a:rPr>
              <a:t>JAK?</a:t>
            </a:r>
            <a:endParaRPr sz="3900">
              <a:solidFill>
                <a:schemeClr val="lt1"/>
              </a:solidFill>
              <a:latin typeface="Calibri"/>
              <a:ea typeface="Calibri"/>
              <a:cs typeface="Calibri"/>
              <a:sym typeface="Calibri"/>
            </a:endParaRPr>
          </a:p>
        </p:txBody>
      </p:sp>
      <p:sp>
        <p:nvSpPr>
          <p:cNvPr id="335" name="Google Shape;335;g323005fd4b2_0_184"/>
          <p:cNvSpPr txBox="1"/>
          <p:nvPr>
            <p:ph idx="1" type="subTitle"/>
          </p:nvPr>
        </p:nvSpPr>
        <p:spPr>
          <a:xfrm>
            <a:off x="1455225" y="3031479"/>
            <a:ext cx="6367200" cy="654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sleduje běžně žáky ve třídě</a:t>
            </a:r>
            <a:endParaRPr>
              <a:solidFill>
                <a:schemeClr val="lt1"/>
              </a:solidFill>
              <a:latin typeface="Calibri"/>
              <a:ea typeface="Calibri"/>
              <a:cs typeface="Calibri"/>
              <a:sym typeface="Calibri"/>
            </a:endParaRPr>
          </a:p>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sleduje docházku žáků v systému školy (Bakalář, Škola Online, Edookit apod.)</a:t>
            </a:r>
            <a:endParaRPr>
              <a:solidFill>
                <a:schemeClr val="lt1"/>
              </a:solidFill>
              <a:latin typeface="Calibri"/>
              <a:ea typeface="Calibri"/>
              <a:cs typeface="Calibri"/>
              <a:sym typeface="Calibri"/>
            </a:endParaRPr>
          </a:p>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dostane upozornění od druhé osoby</a:t>
            </a:r>
            <a:endParaRPr>
              <a:solidFill>
                <a:schemeClr val="lt1"/>
              </a:solidFill>
              <a:latin typeface="Calibri"/>
              <a:ea typeface="Calibri"/>
              <a:cs typeface="Calibri"/>
              <a:sym typeface="Calibri"/>
            </a:endParaRPr>
          </a:p>
        </p:txBody>
      </p:sp>
      <p:sp>
        <p:nvSpPr>
          <p:cNvPr id="336" name="Google Shape;336;g323005fd4b2_0_184"/>
          <p:cNvSpPr/>
          <p:nvPr/>
        </p:nvSpPr>
        <p:spPr>
          <a:xfrm>
            <a:off x="7245575" y="206375"/>
            <a:ext cx="1570200" cy="895500"/>
          </a:xfrm>
          <a:prstGeom prst="wedgeEllipseCallout">
            <a:avLst>
              <a:gd fmla="val -60714" name="adj1"/>
              <a:gd fmla="val 48895" name="adj2"/>
            </a:avLst>
          </a:prstGeom>
          <a:solidFill>
            <a:srgbClr val="FFFF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cs" sz="1400" u="none" cap="none" strike="noStrike">
                <a:solidFill>
                  <a:srgbClr val="1C4587"/>
                </a:solidFill>
                <a:latin typeface="Arial"/>
                <a:ea typeface="Arial"/>
                <a:cs typeface="Arial"/>
                <a:sym typeface="Arial"/>
              </a:rPr>
              <a:t>Všímá si,</a:t>
            </a:r>
            <a:endParaRPr b="0" i="0" sz="1400" u="none" cap="none" strike="noStrike">
              <a:solidFill>
                <a:srgbClr val="1C4587"/>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 sz="1400" u="none" cap="none" strike="noStrike">
                <a:solidFill>
                  <a:srgbClr val="1C4587"/>
                </a:solidFill>
                <a:latin typeface="Arial"/>
                <a:ea typeface="Arial"/>
                <a:cs typeface="Arial"/>
                <a:sym typeface="Arial"/>
              </a:rPr>
              <a:t>naslouchá,</a:t>
            </a:r>
            <a:endParaRPr b="0" i="0" sz="1400" u="none" cap="none" strike="noStrike">
              <a:solidFill>
                <a:srgbClr val="1C4587"/>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 sz="1400" u="none" cap="none" strike="noStrike">
                <a:solidFill>
                  <a:srgbClr val="1C4587"/>
                </a:solidFill>
                <a:latin typeface="Arial"/>
                <a:ea typeface="Arial"/>
                <a:cs typeface="Arial"/>
                <a:sym typeface="Arial"/>
              </a:rPr>
              <a:t>pozoruje…</a:t>
            </a:r>
            <a:endParaRPr b="0" i="0" sz="1400" u="none" cap="none" strike="noStrike">
              <a:solidFill>
                <a:srgbClr val="1C4587"/>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40" name="Shape 340"/>
        <p:cNvGrpSpPr/>
        <p:nvPr/>
      </p:nvGrpSpPr>
      <p:grpSpPr>
        <a:xfrm>
          <a:off x="0" y="0"/>
          <a:ext cx="0" cy="0"/>
          <a:chOff x="0" y="0"/>
          <a:chExt cx="0" cy="0"/>
        </a:xfrm>
      </p:grpSpPr>
      <p:sp>
        <p:nvSpPr>
          <p:cNvPr id="341" name="Google Shape;341;g323005fd4b2_0_192"/>
          <p:cNvSpPr txBox="1"/>
          <p:nvPr>
            <p:ph type="ctrTitle"/>
          </p:nvPr>
        </p:nvSpPr>
        <p:spPr>
          <a:xfrm>
            <a:off x="1277850" y="906282"/>
            <a:ext cx="67221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ROLE OSTATNÍCH</a:t>
            </a:r>
            <a:endParaRPr sz="6200"/>
          </a:p>
        </p:txBody>
      </p:sp>
      <p:cxnSp>
        <p:nvCxnSpPr>
          <p:cNvPr id="342" name="Google Shape;342;g323005fd4b2_0_192"/>
          <p:cNvCxnSpPr/>
          <p:nvPr/>
        </p:nvCxnSpPr>
        <p:spPr>
          <a:xfrm>
            <a:off x="1455225" y="1899625"/>
            <a:ext cx="6411600" cy="0"/>
          </a:xfrm>
          <a:prstGeom prst="straightConnector1">
            <a:avLst/>
          </a:prstGeom>
          <a:noFill/>
          <a:ln cap="flat" cmpd="sng" w="28575">
            <a:solidFill>
              <a:srgbClr val="FFFF00"/>
            </a:solidFill>
            <a:prstDash val="solid"/>
            <a:round/>
            <a:headEnd len="sm" w="sm" type="none"/>
            <a:tailEnd len="sm" w="sm" type="none"/>
          </a:ln>
        </p:spPr>
      </p:cxnSp>
      <p:sp>
        <p:nvSpPr>
          <p:cNvPr id="343" name="Google Shape;343;g323005fd4b2_0_192"/>
          <p:cNvSpPr txBox="1"/>
          <p:nvPr>
            <p:ph idx="1" type="subTitle"/>
          </p:nvPr>
        </p:nvSpPr>
        <p:spPr>
          <a:xfrm>
            <a:off x="2820900" y="1989825"/>
            <a:ext cx="3636000" cy="701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cs" sz="3900">
                <a:solidFill>
                  <a:schemeClr val="lt1"/>
                </a:solidFill>
                <a:latin typeface="Calibri"/>
                <a:ea typeface="Calibri"/>
                <a:cs typeface="Calibri"/>
                <a:sym typeface="Calibri"/>
              </a:rPr>
              <a:t>velmi důležitá…</a:t>
            </a:r>
            <a:endParaRPr sz="3900">
              <a:solidFill>
                <a:schemeClr val="lt1"/>
              </a:solidFill>
              <a:latin typeface="Calibri"/>
              <a:ea typeface="Calibri"/>
              <a:cs typeface="Calibri"/>
              <a:sym typeface="Calibri"/>
            </a:endParaRPr>
          </a:p>
        </p:txBody>
      </p:sp>
      <p:sp>
        <p:nvSpPr>
          <p:cNvPr id="344" name="Google Shape;344;g323005fd4b2_0_192"/>
          <p:cNvSpPr txBox="1"/>
          <p:nvPr>
            <p:ph idx="1" type="subTitle"/>
          </p:nvPr>
        </p:nvSpPr>
        <p:spPr>
          <a:xfrm>
            <a:off x="1322200" y="2886325"/>
            <a:ext cx="7653300" cy="654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jiný učitel upozorní na častou, opakující se absenci žáka v jeho předmětu</a:t>
            </a:r>
            <a:endParaRPr>
              <a:solidFill>
                <a:schemeClr val="lt1"/>
              </a:solidFill>
              <a:latin typeface="Calibri"/>
              <a:ea typeface="Calibri"/>
              <a:cs typeface="Calibri"/>
              <a:sym typeface="Calibri"/>
            </a:endParaRPr>
          </a:p>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člen ŠPP (výchovný poradce, školní asistent apod.) upozorní třídního učitele na absenci žáka</a:t>
            </a:r>
            <a:endParaRPr>
              <a:solidFill>
                <a:schemeClr val="lt1"/>
              </a:solidFill>
              <a:latin typeface="Calibri"/>
              <a:ea typeface="Calibri"/>
              <a:cs typeface="Calibri"/>
              <a:sym typeface="Calibri"/>
            </a:endParaRPr>
          </a:p>
        </p:txBody>
      </p:sp>
      <p:sp>
        <p:nvSpPr>
          <p:cNvPr id="345" name="Google Shape;345;g323005fd4b2_0_192"/>
          <p:cNvSpPr/>
          <p:nvPr/>
        </p:nvSpPr>
        <p:spPr>
          <a:xfrm>
            <a:off x="6820000" y="1591275"/>
            <a:ext cx="2155500" cy="993300"/>
          </a:xfrm>
          <a:prstGeom prst="wedgeEllipseCallout">
            <a:avLst>
              <a:gd fmla="val -60714" name="adj1"/>
              <a:gd fmla="val 48895" name="adj2"/>
            </a:avLst>
          </a:prstGeom>
          <a:solidFill>
            <a:srgbClr val="FFFF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cs" sz="1400" u="none" cap="none" strike="noStrike">
                <a:solidFill>
                  <a:srgbClr val="1C4587"/>
                </a:solidFill>
                <a:latin typeface="Arial"/>
                <a:ea typeface="Arial"/>
                <a:cs typeface="Arial"/>
                <a:sym typeface="Arial"/>
              </a:rPr>
              <a:t>Spolupráce ostatních kolegů je fakt velmi důležitá!</a:t>
            </a:r>
            <a:endParaRPr b="0" i="0" sz="1400" u="none" cap="none" strike="noStrike">
              <a:solidFill>
                <a:srgbClr val="1C4587"/>
              </a:solidFill>
              <a:latin typeface="Arial"/>
              <a:ea typeface="Arial"/>
              <a:cs typeface="Arial"/>
              <a:sym typeface="Arial"/>
            </a:endParaRPr>
          </a:p>
        </p:txBody>
      </p:sp>
      <p:sp>
        <p:nvSpPr>
          <p:cNvPr id="346" name="Google Shape;346;g323005fd4b2_0_192"/>
          <p:cNvSpPr txBox="1"/>
          <p:nvPr/>
        </p:nvSpPr>
        <p:spPr>
          <a:xfrm>
            <a:off x="7255000" y="2458300"/>
            <a:ext cx="1905900" cy="59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50" name="Shape 350"/>
        <p:cNvGrpSpPr/>
        <p:nvPr/>
      </p:nvGrpSpPr>
      <p:grpSpPr>
        <a:xfrm>
          <a:off x="0" y="0"/>
          <a:ext cx="0" cy="0"/>
          <a:chOff x="0" y="0"/>
          <a:chExt cx="0" cy="0"/>
        </a:xfrm>
      </p:grpSpPr>
      <p:sp>
        <p:nvSpPr>
          <p:cNvPr id="351" name="Google Shape;351;g323005fd4b2_0_201"/>
          <p:cNvSpPr txBox="1"/>
          <p:nvPr>
            <p:ph type="ctrTitle"/>
          </p:nvPr>
        </p:nvSpPr>
        <p:spPr>
          <a:xfrm>
            <a:off x="80675" y="649275"/>
            <a:ext cx="90633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NEJČASTĚJŠÍ ABSENCE</a:t>
            </a:r>
            <a:endParaRPr sz="6200"/>
          </a:p>
        </p:txBody>
      </p:sp>
      <p:cxnSp>
        <p:nvCxnSpPr>
          <p:cNvPr id="352" name="Google Shape;352;g323005fd4b2_0_201"/>
          <p:cNvCxnSpPr/>
          <p:nvPr/>
        </p:nvCxnSpPr>
        <p:spPr>
          <a:xfrm>
            <a:off x="541800" y="1899625"/>
            <a:ext cx="8176500" cy="0"/>
          </a:xfrm>
          <a:prstGeom prst="straightConnector1">
            <a:avLst/>
          </a:prstGeom>
          <a:noFill/>
          <a:ln cap="flat" cmpd="sng" w="28575">
            <a:solidFill>
              <a:srgbClr val="FFFF00"/>
            </a:solidFill>
            <a:prstDash val="solid"/>
            <a:round/>
            <a:headEnd len="sm" w="sm" type="none"/>
            <a:tailEnd len="sm" w="sm" type="none"/>
          </a:ln>
        </p:spPr>
      </p:cxnSp>
      <p:sp>
        <p:nvSpPr>
          <p:cNvPr id="353" name="Google Shape;353;g323005fd4b2_0_201"/>
          <p:cNvSpPr txBox="1"/>
          <p:nvPr>
            <p:ph idx="1" type="subTitle"/>
          </p:nvPr>
        </p:nvSpPr>
        <p:spPr>
          <a:xfrm>
            <a:off x="1322200" y="1917750"/>
            <a:ext cx="7653300" cy="654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časté / pravidelné pozdní příchody</a:t>
            </a:r>
            <a:endParaRPr>
              <a:solidFill>
                <a:schemeClr val="lt1"/>
              </a:solidFill>
              <a:latin typeface="Calibri"/>
              <a:ea typeface="Calibri"/>
              <a:cs typeface="Calibri"/>
              <a:sym typeface="Calibri"/>
            </a:endParaRPr>
          </a:p>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odcházení ze školy během vyučování </a:t>
            </a:r>
            <a:br>
              <a:rPr lang="cs">
                <a:solidFill>
                  <a:schemeClr val="lt1"/>
                </a:solidFill>
                <a:latin typeface="Calibri"/>
                <a:ea typeface="Calibri"/>
                <a:cs typeface="Calibri"/>
                <a:sym typeface="Calibri"/>
              </a:rPr>
            </a:br>
            <a:r>
              <a:rPr lang="cs">
                <a:solidFill>
                  <a:schemeClr val="lt1"/>
                </a:solidFill>
                <a:latin typeface="Calibri"/>
                <a:ea typeface="Calibri"/>
                <a:cs typeface="Calibri"/>
                <a:sym typeface="Calibri"/>
              </a:rPr>
              <a:t>→ systém odchodů ze školy během vyučování</a:t>
            </a:r>
            <a:endParaRPr>
              <a:solidFill>
                <a:schemeClr val="lt1"/>
              </a:solidFill>
              <a:latin typeface="Calibri"/>
              <a:ea typeface="Calibri"/>
              <a:cs typeface="Calibri"/>
              <a:sym typeface="Calibri"/>
            </a:endParaRPr>
          </a:p>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častá jednodenní absence </a:t>
            </a:r>
            <a:endParaRPr>
              <a:solidFill>
                <a:schemeClr val="lt1"/>
              </a:solidFill>
              <a:latin typeface="Calibri"/>
              <a:ea typeface="Calibri"/>
              <a:cs typeface="Calibri"/>
              <a:sym typeface="Calibri"/>
            </a:endParaRPr>
          </a:p>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dlouhodobá absence</a:t>
            </a:r>
            <a:endParaRPr>
              <a:solidFill>
                <a:schemeClr val="lt1"/>
              </a:solidFill>
              <a:latin typeface="Calibri"/>
              <a:ea typeface="Calibri"/>
              <a:cs typeface="Calibri"/>
              <a:sym typeface="Calibri"/>
            </a:endParaRPr>
          </a:p>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vágní typy omluvenek</a:t>
            </a:r>
            <a:endParaRPr>
              <a:solidFill>
                <a:schemeClr val="lt1"/>
              </a:solidFill>
              <a:latin typeface="Calibri"/>
              <a:ea typeface="Calibri"/>
              <a:cs typeface="Calibri"/>
              <a:sym typeface="Calibri"/>
            </a:endParaRPr>
          </a:p>
          <a:p>
            <a:pPr indent="-406400" lvl="0" marL="457200" rtl="0" algn="l">
              <a:lnSpc>
                <a:spcPct val="100000"/>
              </a:lnSpc>
              <a:spcBef>
                <a:spcPts val="0"/>
              </a:spcBef>
              <a:spcAft>
                <a:spcPts val="0"/>
              </a:spcAft>
              <a:buClr>
                <a:schemeClr val="lt1"/>
              </a:buClr>
              <a:buSzPts val="2800"/>
              <a:buFont typeface="Calibri"/>
              <a:buChar char="●"/>
            </a:pPr>
            <a:r>
              <a:rPr lang="cs">
                <a:solidFill>
                  <a:schemeClr val="lt1"/>
                </a:solidFill>
                <a:latin typeface="Calibri"/>
                <a:ea typeface="Calibri"/>
                <a:cs typeface="Calibri"/>
                <a:sym typeface="Calibri"/>
              </a:rPr>
              <a:t>“divné” absence</a:t>
            </a:r>
            <a:endParaRPr>
              <a:solidFill>
                <a:schemeClr val="lt1"/>
              </a:solidFill>
              <a:latin typeface="Calibri"/>
              <a:ea typeface="Calibri"/>
              <a:cs typeface="Calibri"/>
              <a:sym typeface="Calibri"/>
            </a:endParaRPr>
          </a:p>
          <a:p>
            <a:pPr indent="0" lvl="0" marL="457200" rtl="0" algn="l">
              <a:lnSpc>
                <a:spcPct val="100000"/>
              </a:lnSpc>
              <a:spcBef>
                <a:spcPts val="0"/>
              </a:spcBef>
              <a:spcAft>
                <a:spcPts val="0"/>
              </a:spcAft>
              <a:buSzPts val="2800"/>
              <a:buNone/>
            </a:pPr>
            <a:r>
              <a:rPr lang="cs">
                <a:solidFill>
                  <a:schemeClr val="lt1"/>
                </a:solidFill>
                <a:latin typeface="Calibri"/>
                <a:ea typeface="Calibri"/>
                <a:cs typeface="Calibri"/>
                <a:sym typeface="Calibri"/>
              </a:rPr>
              <a:t> </a:t>
            </a:r>
            <a:endParaRPr>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57" name="Shape 357"/>
        <p:cNvGrpSpPr/>
        <p:nvPr/>
      </p:nvGrpSpPr>
      <p:grpSpPr>
        <a:xfrm>
          <a:off x="0" y="0"/>
          <a:ext cx="0" cy="0"/>
          <a:chOff x="0" y="0"/>
          <a:chExt cx="0" cy="0"/>
        </a:xfrm>
      </p:grpSpPr>
      <p:sp>
        <p:nvSpPr>
          <p:cNvPr id="358" name="Google Shape;358;g323005fd4b2_0_207"/>
          <p:cNvSpPr txBox="1"/>
          <p:nvPr>
            <p:ph type="ctrTitle"/>
          </p:nvPr>
        </p:nvSpPr>
        <p:spPr>
          <a:xfrm>
            <a:off x="80675" y="1163625"/>
            <a:ext cx="90633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JAK MŮŽU POMOCT JAKO UČITEL</a:t>
            </a:r>
            <a:endParaRPr sz="6200"/>
          </a:p>
        </p:txBody>
      </p:sp>
      <p:cxnSp>
        <p:nvCxnSpPr>
          <p:cNvPr id="359" name="Google Shape;359;g323005fd4b2_0_207"/>
          <p:cNvCxnSpPr/>
          <p:nvPr/>
        </p:nvCxnSpPr>
        <p:spPr>
          <a:xfrm>
            <a:off x="967475" y="2244750"/>
            <a:ext cx="7307400" cy="0"/>
          </a:xfrm>
          <a:prstGeom prst="straightConnector1">
            <a:avLst/>
          </a:prstGeom>
          <a:noFill/>
          <a:ln cap="flat" cmpd="sng" w="28575">
            <a:solidFill>
              <a:srgbClr val="FFFF00"/>
            </a:solidFill>
            <a:prstDash val="solid"/>
            <a:round/>
            <a:headEnd len="sm" w="sm" type="none"/>
            <a:tailEnd len="sm" w="sm" type="none"/>
          </a:ln>
        </p:spPr>
      </p:cxnSp>
      <p:sp>
        <p:nvSpPr>
          <p:cNvPr id="360" name="Google Shape;360;g323005fd4b2_0_207"/>
          <p:cNvSpPr txBox="1"/>
          <p:nvPr>
            <p:ph idx="1" type="subTitle"/>
          </p:nvPr>
        </p:nvSpPr>
        <p:spPr>
          <a:xfrm>
            <a:off x="1322200" y="2494150"/>
            <a:ext cx="7653300" cy="65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cs">
                <a:solidFill>
                  <a:schemeClr val="lt1"/>
                </a:solidFill>
                <a:latin typeface="Calibri"/>
                <a:ea typeface="Calibri"/>
                <a:cs typeface="Calibri"/>
                <a:sym typeface="Calibri"/>
              </a:rPr>
              <a:t>Všímám si.</a:t>
            </a:r>
            <a:endParaRPr b="1">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rPr b="1" lang="cs">
                <a:solidFill>
                  <a:schemeClr val="lt1"/>
                </a:solidFill>
                <a:latin typeface="Calibri"/>
                <a:ea typeface="Calibri"/>
                <a:cs typeface="Calibri"/>
                <a:sym typeface="Calibri"/>
              </a:rPr>
              <a:t>A pokud si něčeho všimnu…</a:t>
            </a:r>
            <a:endParaRPr b="1">
              <a:solidFill>
                <a:schemeClr val="lt1"/>
              </a:solidFill>
              <a:latin typeface="Calibri"/>
              <a:ea typeface="Calibri"/>
              <a:cs typeface="Calibri"/>
              <a:sym typeface="Calibri"/>
            </a:endParaRPr>
          </a:p>
          <a:p>
            <a:pPr indent="0" lvl="0" marL="457200" rtl="0" algn="l">
              <a:lnSpc>
                <a:spcPct val="100000"/>
              </a:lnSpc>
              <a:spcBef>
                <a:spcPts val="0"/>
              </a:spcBef>
              <a:spcAft>
                <a:spcPts val="0"/>
              </a:spcAft>
              <a:buClr>
                <a:schemeClr val="dk1"/>
              </a:buClr>
              <a:buSzPts val="1100"/>
              <a:buFont typeface="Arial"/>
              <a:buNone/>
            </a:pPr>
            <a:r>
              <a:rPr lang="cs">
                <a:solidFill>
                  <a:schemeClr val="lt1"/>
                </a:solidFill>
                <a:latin typeface="Calibri"/>
                <a:ea typeface="Calibri"/>
                <a:cs typeface="Calibri"/>
                <a:sym typeface="Calibri"/>
              </a:rPr>
              <a:t>→ mohu jít za žákem a promluvit s ním</a:t>
            </a:r>
            <a:endParaRPr>
              <a:solidFill>
                <a:schemeClr val="lt1"/>
              </a:solidFill>
              <a:latin typeface="Calibri"/>
              <a:ea typeface="Calibri"/>
              <a:cs typeface="Calibri"/>
              <a:sym typeface="Calibri"/>
            </a:endParaRPr>
          </a:p>
          <a:p>
            <a:pPr indent="0" lvl="0" marL="457200" rtl="0" algn="l">
              <a:lnSpc>
                <a:spcPct val="100000"/>
              </a:lnSpc>
              <a:spcBef>
                <a:spcPts val="0"/>
              </a:spcBef>
              <a:spcAft>
                <a:spcPts val="0"/>
              </a:spcAft>
              <a:buSzPts val="2800"/>
              <a:buNone/>
            </a:pPr>
            <a:r>
              <a:rPr lang="cs">
                <a:solidFill>
                  <a:schemeClr val="lt1"/>
                </a:solidFill>
                <a:latin typeface="Calibri"/>
                <a:ea typeface="Calibri"/>
                <a:cs typeface="Calibri"/>
                <a:sym typeface="Calibri"/>
              </a:rPr>
              <a:t>→ mohu si promluvit s kolegy</a:t>
            </a:r>
            <a:endParaRPr>
              <a:solidFill>
                <a:schemeClr val="lt1"/>
              </a:solidFill>
              <a:latin typeface="Calibri"/>
              <a:ea typeface="Calibri"/>
              <a:cs typeface="Calibri"/>
              <a:sym typeface="Calibri"/>
            </a:endParaRPr>
          </a:p>
          <a:p>
            <a:pPr indent="0" lvl="0" marL="457200" rtl="0" algn="l">
              <a:lnSpc>
                <a:spcPct val="100000"/>
              </a:lnSpc>
              <a:spcBef>
                <a:spcPts val="0"/>
              </a:spcBef>
              <a:spcAft>
                <a:spcPts val="0"/>
              </a:spcAft>
              <a:buSzPts val="2800"/>
              <a:buNone/>
            </a:pPr>
            <a:r>
              <a:rPr lang="cs">
                <a:solidFill>
                  <a:schemeClr val="lt1"/>
                </a:solidFill>
                <a:latin typeface="Calibri"/>
                <a:ea typeface="Calibri"/>
                <a:cs typeface="Calibri"/>
                <a:sym typeface="Calibri"/>
              </a:rPr>
              <a:t>→ mohu jít za třídním učitelem</a:t>
            </a:r>
            <a:endParaRPr>
              <a:solidFill>
                <a:schemeClr val="lt1"/>
              </a:solidFill>
              <a:latin typeface="Calibri"/>
              <a:ea typeface="Calibri"/>
              <a:cs typeface="Calibri"/>
              <a:sym typeface="Calibri"/>
            </a:endParaRPr>
          </a:p>
          <a:p>
            <a:pPr indent="0" lvl="0" marL="457200" rtl="0" algn="l">
              <a:lnSpc>
                <a:spcPct val="100000"/>
              </a:lnSpc>
              <a:spcBef>
                <a:spcPts val="0"/>
              </a:spcBef>
              <a:spcAft>
                <a:spcPts val="0"/>
              </a:spcAft>
              <a:buSzPts val="2800"/>
              <a:buNone/>
            </a:pPr>
            <a:r>
              <a:t/>
            </a:r>
            <a:endParaRPr>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
          <p:cNvSpPr/>
          <p:nvPr/>
        </p:nvSpPr>
        <p:spPr>
          <a:xfrm>
            <a:off x="991439" y="848863"/>
            <a:ext cx="7785720" cy="1181832"/>
          </a:xfrm>
          <a:prstGeom prst="rect">
            <a:avLst/>
          </a:prstGeom>
          <a:noFill/>
          <a:ln>
            <a:noFill/>
          </a:ln>
        </p:spPr>
        <p:txBody>
          <a:bodyPr anchorCtr="0" anchor="t" bIns="91425" lIns="91425" spcFirstLastPara="1" rIns="91425" wrap="square" tIns="91425">
            <a:spAutoFit/>
          </a:bodyPr>
          <a:lstStyle/>
          <a:p>
            <a:pPr indent="-324360" lvl="0" marL="457200" marR="0" rtl="0" algn="l">
              <a:lnSpc>
                <a:spcPct val="18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U prezence jsou k dispozici barevné puntíky</a:t>
            </a:r>
            <a:endParaRPr/>
          </a:p>
          <a:p>
            <a:pPr indent="0" lvl="0" marL="0" marR="0" rtl="0" algn="l">
              <a:lnSpc>
                <a:spcPct val="18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id="185" name="Google Shape;185;p4"/>
          <p:cNvPicPr preferRelativeResize="0"/>
          <p:nvPr/>
        </p:nvPicPr>
        <p:blipFill rotWithShape="1">
          <a:blip r:embed="rId3">
            <a:alphaModFix/>
          </a:blip>
          <a:srcRect b="0" l="0" r="0" t="0"/>
          <a:stretch/>
        </p:blipFill>
        <p:spPr>
          <a:xfrm>
            <a:off x="-3791135" y="2178723"/>
            <a:ext cx="5143320" cy="5143320"/>
          </a:xfrm>
          <a:prstGeom prst="rect">
            <a:avLst/>
          </a:prstGeom>
          <a:noFill/>
          <a:ln>
            <a:noFill/>
          </a:ln>
        </p:spPr>
      </p:pic>
      <p:sp>
        <p:nvSpPr>
          <p:cNvPr id="186" name="Google Shape;186;p4"/>
          <p:cNvSpPr/>
          <p:nvPr/>
        </p:nvSpPr>
        <p:spPr>
          <a:xfrm>
            <a:off x="991439" y="211825"/>
            <a:ext cx="6756152"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cs" sz="3600" u="none" cap="none" strike="noStrike">
                <a:solidFill>
                  <a:srgbClr val="F79646"/>
                </a:solidFill>
                <a:latin typeface="Work Sans Light"/>
                <a:ea typeface="Work Sans Light"/>
                <a:cs typeface="Work Sans Light"/>
                <a:sym typeface="Work Sans Light"/>
              </a:rPr>
              <a:t>Označte si jmenovku</a:t>
            </a:r>
            <a:endParaRPr b="1" i="0" sz="3600" u="none" cap="none" strike="noStrike">
              <a:solidFill>
                <a:srgbClr val="000000"/>
              </a:solidFill>
              <a:latin typeface="Arial"/>
              <a:ea typeface="Arial"/>
              <a:cs typeface="Arial"/>
              <a:sym typeface="Arial"/>
            </a:endParaRPr>
          </a:p>
        </p:txBody>
      </p:sp>
      <p:graphicFrame>
        <p:nvGraphicFramePr>
          <p:cNvPr id="187" name="Google Shape;187;p4"/>
          <p:cNvGraphicFramePr/>
          <p:nvPr/>
        </p:nvGraphicFramePr>
        <p:xfrm>
          <a:off x="1261730" y="1486810"/>
          <a:ext cx="3000000" cy="3000000"/>
        </p:xfrm>
        <a:graphic>
          <a:graphicData uri="http://schemas.openxmlformats.org/drawingml/2006/table">
            <a:tbl>
              <a:tblPr bandRow="1" firstCol="1" firstRow="1">
                <a:noFill/>
                <a:tableStyleId>{34A250B5-0D34-4A22-9458-5BA34B9A0ADE}</a:tableStyleId>
              </a:tblPr>
              <a:tblGrid>
                <a:gridCol w="843075"/>
                <a:gridCol w="5167875"/>
              </a:tblGrid>
              <a:tr h="683250">
                <a:tc>
                  <a:txBody>
                    <a:bodyPr/>
                    <a:lstStyle/>
                    <a:p>
                      <a:pPr indent="0" lvl="0" marL="0" marR="0" rtl="0" algn="ctr">
                        <a:lnSpc>
                          <a:spcPct val="107000"/>
                        </a:lnSpc>
                        <a:spcBef>
                          <a:spcPts val="0"/>
                        </a:spcBef>
                        <a:spcAft>
                          <a:spcPts val="0"/>
                        </a:spcAft>
                        <a:buNone/>
                      </a:pPr>
                      <a:r>
                        <a:t/>
                      </a:r>
                      <a:endParaRPr b="0" sz="800" u="none" cap="none" strike="noStrike">
                        <a:latin typeface="Calibri"/>
                        <a:ea typeface="Calibri"/>
                        <a:cs typeface="Calibri"/>
                        <a:sym typeface="Calibri"/>
                      </a:endParaRPr>
                    </a:p>
                  </a:txBody>
                  <a:tcPr marT="0" marB="0" marR="50050" marL="50050" anchor="ctr">
                    <a:solidFill>
                      <a:srgbClr val="F2F2F2"/>
                    </a:solidFill>
                  </a:tcPr>
                </a:tc>
                <a:tc>
                  <a:txBody>
                    <a:bodyPr/>
                    <a:lstStyle/>
                    <a:p>
                      <a:pPr indent="0" lvl="0" marL="0" marR="0" rtl="0" algn="l">
                        <a:lnSpc>
                          <a:spcPct val="107000"/>
                        </a:lnSpc>
                        <a:spcBef>
                          <a:spcPts val="0"/>
                        </a:spcBef>
                        <a:spcAft>
                          <a:spcPts val="0"/>
                        </a:spcAft>
                        <a:buNone/>
                      </a:pPr>
                      <a:r>
                        <a:rPr b="1" i="0" lang="cs" sz="1800" u="none" cap="none" strike="noStrike">
                          <a:solidFill>
                            <a:srgbClr val="4BACC6"/>
                          </a:solidFill>
                          <a:latin typeface="Work Sans Light"/>
                          <a:ea typeface="Work Sans Light"/>
                          <a:cs typeface="Work Sans Light"/>
                          <a:sym typeface="Work Sans Light"/>
                        </a:rPr>
                        <a:t>Mám zkušenost z práce v ped.-psych. poradně nebo SPC (nyní nebo v minulosti)</a:t>
                      </a:r>
                      <a:endParaRPr b="1" i="0" sz="1800" u="none" cap="none" strike="noStrike">
                        <a:solidFill>
                          <a:srgbClr val="4BACC6"/>
                        </a:solidFill>
                        <a:latin typeface="Work Sans Light"/>
                        <a:ea typeface="Work Sans Light"/>
                        <a:cs typeface="Work Sans Light"/>
                        <a:sym typeface="Work Sans Light"/>
                      </a:endParaRPr>
                    </a:p>
                  </a:txBody>
                  <a:tcPr marT="0" marB="0" marR="50050" marL="50050" anchor="ctr">
                    <a:solidFill>
                      <a:srgbClr val="F2F2F2"/>
                    </a:solidFill>
                  </a:tcPr>
                </a:tc>
              </a:tr>
              <a:tr h="683250">
                <a:tc>
                  <a:txBody>
                    <a:bodyPr/>
                    <a:lstStyle/>
                    <a:p>
                      <a:pPr indent="0" lvl="0" marL="0" marR="0" rtl="0" algn="ctr">
                        <a:lnSpc>
                          <a:spcPct val="107000"/>
                        </a:lnSpc>
                        <a:spcBef>
                          <a:spcPts val="0"/>
                        </a:spcBef>
                        <a:spcAft>
                          <a:spcPts val="0"/>
                        </a:spcAft>
                        <a:buNone/>
                      </a:pPr>
                      <a:r>
                        <a:t/>
                      </a:r>
                      <a:endParaRPr sz="800" u="none" cap="none" strike="noStrike">
                        <a:latin typeface="Calibri"/>
                        <a:ea typeface="Calibri"/>
                        <a:cs typeface="Calibri"/>
                        <a:sym typeface="Calibri"/>
                      </a:endParaRPr>
                    </a:p>
                  </a:txBody>
                  <a:tcPr marT="0" marB="0" marR="50050" marL="50050" anchor="ctr">
                    <a:solidFill>
                      <a:srgbClr val="F2F2F2"/>
                    </a:solidFill>
                  </a:tcPr>
                </a:tc>
                <a:tc>
                  <a:txBody>
                    <a:bodyPr/>
                    <a:lstStyle/>
                    <a:p>
                      <a:pPr indent="0" lvl="0" marL="0" marR="0" rtl="0" algn="l">
                        <a:lnSpc>
                          <a:spcPct val="107000"/>
                        </a:lnSpc>
                        <a:spcBef>
                          <a:spcPts val="0"/>
                        </a:spcBef>
                        <a:spcAft>
                          <a:spcPts val="0"/>
                        </a:spcAft>
                        <a:buNone/>
                      </a:pPr>
                      <a:r>
                        <a:rPr b="1" i="0" lang="cs" sz="1800" u="none" cap="none" strike="noStrike">
                          <a:solidFill>
                            <a:srgbClr val="4BACC6"/>
                          </a:solidFill>
                          <a:latin typeface="Work Sans Light"/>
                          <a:ea typeface="Work Sans Light"/>
                          <a:cs typeface="Work Sans Light"/>
                          <a:sym typeface="Work Sans Light"/>
                        </a:rPr>
                        <a:t>Nyní pracuji ve škole (učitel, vedení, podpora (ŠPP))</a:t>
                      </a:r>
                      <a:endParaRPr b="1" i="0" sz="1800" u="none" cap="none" strike="noStrike">
                        <a:solidFill>
                          <a:srgbClr val="4BACC6"/>
                        </a:solidFill>
                        <a:latin typeface="Work Sans Light"/>
                        <a:ea typeface="Work Sans Light"/>
                        <a:cs typeface="Work Sans Light"/>
                        <a:sym typeface="Work Sans Light"/>
                      </a:endParaRPr>
                    </a:p>
                  </a:txBody>
                  <a:tcPr marT="0" marB="0" marR="50050" marL="50050" anchor="ctr">
                    <a:solidFill>
                      <a:srgbClr val="F2F2F2"/>
                    </a:solidFill>
                  </a:tcPr>
                </a:tc>
              </a:tr>
              <a:tr h="683250">
                <a:tc>
                  <a:txBody>
                    <a:bodyPr/>
                    <a:lstStyle/>
                    <a:p>
                      <a:pPr indent="0" lvl="0" marL="0" marR="0" rtl="0" algn="ctr">
                        <a:lnSpc>
                          <a:spcPct val="107000"/>
                        </a:lnSpc>
                        <a:spcBef>
                          <a:spcPts val="0"/>
                        </a:spcBef>
                        <a:spcAft>
                          <a:spcPts val="0"/>
                        </a:spcAft>
                        <a:buNone/>
                      </a:pPr>
                      <a:r>
                        <a:t/>
                      </a:r>
                      <a:endParaRPr sz="800" u="none" cap="none" strike="noStrike">
                        <a:latin typeface="Calibri"/>
                        <a:ea typeface="Calibri"/>
                        <a:cs typeface="Calibri"/>
                        <a:sym typeface="Calibri"/>
                      </a:endParaRPr>
                    </a:p>
                  </a:txBody>
                  <a:tcPr marT="0" marB="0" marR="50050" marL="50050" anchor="ctr">
                    <a:solidFill>
                      <a:srgbClr val="F2F2F2"/>
                    </a:solidFill>
                  </a:tcPr>
                </a:tc>
                <a:tc>
                  <a:txBody>
                    <a:bodyPr/>
                    <a:lstStyle/>
                    <a:p>
                      <a:pPr indent="0" lvl="0" marL="0" marR="0" rtl="0" algn="l">
                        <a:lnSpc>
                          <a:spcPct val="107000"/>
                        </a:lnSpc>
                        <a:spcBef>
                          <a:spcPts val="0"/>
                        </a:spcBef>
                        <a:spcAft>
                          <a:spcPts val="0"/>
                        </a:spcAft>
                        <a:buNone/>
                      </a:pPr>
                      <a:r>
                        <a:rPr b="1" i="0" lang="cs" sz="1800" u="none" cap="none" strike="noStrike">
                          <a:solidFill>
                            <a:srgbClr val="4BACC6"/>
                          </a:solidFill>
                          <a:latin typeface="Work Sans Light"/>
                          <a:ea typeface="Work Sans Light"/>
                          <a:cs typeface="Work Sans Light"/>
                          <a:sym typeface="Work Sans Light"/>
                        </a:rPr>
                        <a:t>Jsem v přímé práci s dětmi nebo rodinami mimo školy či PPP (terapeut, nízkoprah, sociální služby, OSPOD…)</a:t>
                      </a:r>
                      <a:endParaRPr b="1" i="0" sz="1800" u="none" cap="none" strike="noStrike">
                        <a:solidFill>
                          <a:srgbClr val="4BACC6"/>
                        </a:solidFill>
                        <a:latin typeface="Work Sans Light"/>
                        <a:ea typeface="Work Sans Light"/>
                        <a:cs typeface="Work Sans Light"/>
                        <a:sym typeface="Work Sans Light"/>
                      </a:endParaRPr>
                    </a:p>
                  </a:txBody>
                  <a:tcPr marT="0" marB="0" marR="50050" marL="50050" anchor="ctr">
                    <a:solidFill>
                      <a:srgbClr val="F2F2F2"/>
                    </a:solidFill>
                  </a:tcPr>
                </a:tc>
              </a:tr>
              <a:tr h="683250">
                <a:tc>
                  <a:txBody>
                    <a:bodyPr/>
                    <a:lstStyle/>
                    <a:p>
                      <a:pPr indent="0" lvl="0" marL="0" marR="0" rtl="0" algn="ctr">
                        <a:lnSpc>
                          <a:spcPct val="107000"/>
                        </a:lnSpc>
                        <a:spcBef>
                          <a:spcPts val="0"/>
                        </a:spcBef>
                        <a:spcAft>
                          <a:spcPts val="0"/>
                        </a:spcAft>
                        <a:buNone/>
                      </a:pPr>
                      <a:r>
                        <a:t/>
                      </a:r>
                      <a:endParaRPr sz="800" u="none" cap="none" strike="noStrike">
                        <a:latin typeface="Calibri"/>
                        <a:ea typeface="Calibri"/>
                        <a:cs typeface="Calibri"/>
                        <a:sym typeface="Calibri"/>
                      </a:endParaRPr>
                    </a:p>
                  </a:txBody>
                  <a:tcPr marT="0" marB="0" marR="50050" marL="50050" anchor="ctr">
                    <a:solidFill>
                      <a:srgbClr val="F2F2F2"/>
                    </a:solidFill>
                  </a:tcPr>
                </a:tc>
                <a:tc>
                  <a:txBody>
                    <a:bodyPr/>
                    <a:lstStyle/>
                    <a:p>
                      <a:pPr indent="0" lvl="0" marL="0" marR="0" rtl="0" algn="l">
                        <a:lnSpc>
                          <a:spcPct val="107000"/>
                        </a:lnSpc>
                        <a:spcBef>
                          <a:spcPts val="0"/>
                        </a:spcBef>
                        <a:spcAft>
                          <a:spcPts val="0"/>
                        </a:spcAft>
                        <a:buNone/>
                      </a:pPr>
                      <a:r>
                        <a:rPr b="1" i="0" lang="cs" sz="1800" u="none" cap="none" strike="noStrike">
                          <a:solidFill>
                            <a:srgbClr val="4BACC6"/>
                          </a:solidFill>
                          <a:latin typeface="Work Sans Light"/>
                          <a:ea typeface="Work Sans Light"/>
                          <a:cs typeface="Work Sans Light"/>
                          <a:sym typeface="Work Sans Light"/>
                        </a:rPr>
                        <a:t>Pokud se pro mne moc nehodí žádný jiný puntík</a:t>
                      </a:r>
                      <a:endParaRPr b="1" i="0" sz="1800" u="none" cap="none" strike="noStrike">
                        <a:solidFill>
                          <a:srgbClr val="4BACC6"/>
                        </a:solidFill>
                        <a:latin typeface="Work Sans Light"/>
                        <a:ea typeface="Work Sans Light"/>
                        <a:cs typeface="Work Sans Light"/>
                        <a:sym typeface="Work Sans Light"/>
                      </a:endParaRPr>
                    </a:p>
                  </a:txBody>
                  <a:tcPr marT="0" marB="0" marR="50050" marL="50050" anchor="ctr">
                    <a:solidFill>
                      <a:srgbClr val="F2F2F2"/>
                    </a:solidFill>
                  </a:tcPr>
                </a:tc>
              </a:tr>
              <a:tr h="683250">
                <a:tc>
                  <a:txBody>
                    <a:bodyPr/>
                    <a:lstStyle/>
                    <a:p>
                      <a:pPr indent="0" lvl="0" marL="0" marR="0" rtl="0" algn="ctr">
                        <a:lnSpc>
                          <a:spcPct val="107000"/>
                        </a:lnSpc>
                        <a:spcBef>
                          <a:spcPts val="0"/>
                        </a:spcBef>
                        <a:spcAft>
                          <a:spcPts val="0"/>
                        </a:spcAft>
                        <a:buNone/>
                      </a:pPr>
                      <a:r>
                        <a:t/>
                      </a:r>
                      <a:endParaRPr sz="800" u="none" cap="none" strike="noStrike">
                        <a:latin typeface="Calibri"/>
                        <a:ea typeface="Calibri"/>
                        <a:cs typeface="Calibri"/>
                        <a:sym typeface="Calibri"/>
                      </a:endParaRPr>
                    </a:p>
                  </a:txBody>
                  <a:tcPr marT="0" marB="0" marR="50050" marL="50050" anchor="ctr">
                    <a:solidFill>
                      <a:srgbClr val="F2F2F2"/>
                    </a:solidFill>
                  </a:tcPr>
                </a:tc>
                <a:tc>
                  <a:txBody>
                    <a:bodyPr/>
                    <a:lstStyle/>
                    <a:p>
                      <a:pPr indent="0" lvl="0" marL="0" marR="0" rtl="0" algn="l">
                        <a:lnSpc>
                          <a:spcPct val="107000"/>
                        </a:lnSpc>
                        <a:spcBef>
                          <a:spcPts val="0"/>
                        </a:spcBef>
                        <a:spcAft>
                          <a:spcPts val="0"/>
                        </a:spcAft>
                        <a:buNone/>
                      </a:pPr>
                      <a:r>
                        <a:rPr b="1" i="0" lang="cs" sz="1800" u="none" cap="none" strike="noStrike">
                          <a:solidFill>
                            <a:srgbClr val="4BACC6"/>
                          </a:solidFill>
                          <a:latin typeface="Work Sans Light"/>
                          <a:ea typeface="Work Sans Light"/>
                          <a:cs typeface="Work Sans Light"/>
                          <a:sym typeface="Work Sans Light"/>
                        </a:rPr>
                        <a:t>Jsem z Duševního servisu</a:t>
                      </a:r>
                      <a:endParaRPr b="1" i="0" sz="1800" u="none" cap="none" strike="noStrike">
                        <a:solidFill>
                          <a:srgbClr val="4BACC6"/>
                        </a:solidFill>
                        <a:latin typeface="Work Sans Light"/>
                        <a:ea typeface="Work Sans Light"/>
                        <a:cs typeface="Work Sans Light"/>
                        <a:sym typeface="Work Sans Light"/>
                      </a:endParaRPr>
                    </a:p>
                  </a:txBody>
                  <a:tcPr marT="0" marB="0" marR="50050" marL="50050" anchor="ctr">
                    <a:solidFill>
                      <a:srgbClr val="F2F2F2"/>
                    </a:solidFill>
                  </a:tcPr>
                </a:tc>
              </a:tr>
            </a:tbl>
          </a:graphicData>
        </a:graphic>
      </p:graphicFrame>
      <p:sp>
        <p:nvSpPr>
          <p:cNvPr id="188" name="Google Shape;188;p4"/>
          <p:cNvSpPr/>
          <p:nvPr/>
        </p:nvSpPr>
        <p:spPr>
          <a:xfrm>
            <a:off x="1521737" y="1628512"/>
            <a:ext cx="358775" cy="358775"/>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9" name="Google Shape;189;p4"/>
          <p:cNvSpPr/>
          <p:nvPr/>
        </p:nvSpPr>
        <p:spPr>
          <a:xfrm>
            <a:off x="1521736" y="2355968"/>
            <a:ext cx="358775" cy="358775"/>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0" name="Google Shape;190;p4"/>
          <p:cNvSpPr/>
          <p:nvPr/>
        </p:nvSpPr>
        <p:spPr>
          <a:xfrm>
            <a:off x="1512555" y="3071707"/>
            <a:ext cx="358775" cy="358775"/>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1" name="Google Shape;191;p4"/>
          <p:cNvSpPr/>
          <p:nvPr/>
        </p:nvSpPr>
        <p:spPr>
          <a:xfrm>
            <a:off x="1521736" y="3864218"/>
            <a:ext cx="358775" cy="358775"/>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2" name="Google Shape;192;p4"/>
          <p:cNvSpPr/>
          <p:nvPr/>
        </p:nvSpPr>
        <p:spPr>
          <a:xfrm>
            <a:off x="1521736" y="4567373"/>
            <a:ext cx="358775" cy="35877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64" name="Shape 364"/>
        <p:cNvGrpSpPr/>
        <p:nvPr/>
      </p:nvGrpSpPr>
      <p:grpSpPr>
        <a:xfrm>
          <a:off x="0" y="0"/>
          <a:ext cx="0" cy="0"/>
          <a:chOff x="0" y="0"/>
          <a:chExt cx="0" cy="0"/>
        </a:xfrm>
      </p:grpSpPr>
      <p:sp>
        <p:nvSpPr>
          <p:cNvPr id="365" name="Google Shape;365;g323005fd4b2_0_213"/>
          <p:cNvSpPr txBox="1"/>
          <p:nvPr>
            <p:ph type="ctrTitle"/>
          </p:nvPr>
        </p:nvSpPr>
        <p:spPr>
          <a:xfrm>
            <a:off x="80675" y="1163625"/>
            <a:ext cx="90633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TŘÍDNÍ UČITEL</a:t>
            </a:r>
            <a:endParaRPr b="1" sz="5800">
              <a:solidFill>
                <a:schemeClr val="lt1"/>
              </a:solidFill>
              <a:latin typeface="Playfair Display"/>
              <a:ea typeface="Playfair Display"/>
              <a:cs typeface="Playfair Display"/>
              <a:sym typeface="Playfair Display"/>
            </a:endParaRPr>
          </a:p>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“NENÍ V TOM SÁM”</a:t>
            </a:r>
            <a:endParaRPr b="1" sz="5800">
              <a:solidFill>
                <a:schemeClr val="lt1"/>
              </a:solidFill>
              <a:latin typeface="Playfair Display"/>
              <a:ea typeface="Playfair Display"/>
              <a:cs typeface="Playfair Display"/>
              <a:sym typeface="Playfair Display"/>
            </a:endParaRPr>
          </a:p>
        </p:txBody>
      </p:sp>
      <p:cxnSp>
        <p:nvCxnSpPr>
          <p:cNvPr id="366" name="Google Shape;366;g323005fd4b2_0_213"/>
          <p:cNvCxnSpPr/>
          <p:nvPr/>
        </p:nvCxnSpPr>
        <p:spPr>
          <a:xfrm>
            <a:off x="1260150" y="2227725"/>
            <a:ext cx="6722100" cy="0"/>
          </a:xfrm>
          <a:prstGeom prst="straightConnector1">
            <a:avLst/>
          </a:prstGeom>
          <a:noFill/>
          <a:ln cap="flat" cmpd="sng" w="28575">
            <a:solidFill>
              <a:srgbClr val="FFFF00"/>
            </a:solidFill>
            <a:prstDash val="solid"/>
            <a:round/>
            <a:headEnd len="sm" w="sm" type="none"/>
            <a:tailEnd len="sm" w="sm" type="none"/>
          </a:ln>
        </p:spPr>
      </p:cxnSp>
      <p:sp>
        <p:nvSpPr>
          <p:cNvPr id="367" name="Google Shape;367;g323005fd4b2_0_213"/>
          <p:cNvSpPr txBox="1"/>
          <p:nvPr>
            <p:ph idx="1" type="subTitle"/>
          </p:nvPr>
        </p:nvSpPr>
        <p:spPr>
          <a:xfrm>
            <a:off x="153300" y="2393675"/>
            <a:ext cx="8784300" cy="65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cs">
                <a:solidFill>
                  <a:schemeClr val="lt1"/>
                </a:solidFill>
                <a:latin typeface="Calibri"/>
                <a:ea typeface="Calibri"/>
                <a:cs typeface="Calibri"/>
                <a:sym typeface="Calibri"/>
              </a:rPr>
              <a:t>Ředitel školy</a:t>
            </a:r>
            <a:endParaRPr b="1">
              <a:solidFill>
                <a:schemeClr val="lt1"/>
              </a:solidFill>
              <a:latin typeface="Calibri"/>
              <a:ea typeface="Calibri"/>
              <a:cs typeface="Calibri"/>
              <a:sym typeface="Calibri"/>
            </a:endParaRPr>
          </a:p>
          <a:p>
            <a:pPr indent="0" lvl="0" marL="0" rtl="0" algn="ctr">
              <a:lnSpc>
                <a:spcPct val="100000"/>
              </a:lnSpc>
              <a:spcBef>
                <a:spcPts val="0"/>
              </a:spcBef>
              <a:spcAft>
                <a:spcPts val="0"/>
              </a:spcAft>
              <a:buSzPts val="2800"/>
              <a:buNone/>
            </a:pPr>
            <a:r>
              <a:rPr b="1" lang="cs">
                <a:solidFill>
                  <a:schemeClr val="lt1"/>
                </a:solidFill>
                <a:latin typeface="Calibri"/>
                <a:ea typeface="Calibri"/>
                <a:cs typeface="Calibri"/>
                <a:sym typeface="Calibri"/>
              </a:rPr>
              <a:t>Zástupce ředitele školy</a:t>
            </a:r>
            <a:endParaRPr b="1">
              <a:solidFill>
                <a:schemeClr val="lt1"/>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Výchovný poradce</a:t>
            </a:r>
            <a:endParaRPr>
              <a:solidFill>
                <a:schemeClr val="lt1"/>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Metodik prevence</a:t>
            </a:r>
            <a:endParaRPr>
              <a:solidFill>
                <a:schemeClr val="lt1"/>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Školní asistent / Speciální pedagog / Školní psycholog</a:t>
            </a:r>
            <a:endParaRPr>
              <a:solidFill>
                <a:schemeClr val="lt1"/>
              </a:solidFill>
              <a:latin typeface="Calibri"/>
              <a:ea typeface="Calibri"/>
              <a:cs typeface="Calibri"/>
              <a:sym typeface="Calibri"/>
            </a:endParaRPr>
          </a:p>
          <a:p>
            <a:pPr indent="0" lvl="0" marL="0" rtl="0" algn="ctr">
              <a:lnSpc>
                <a:spcPct val="100000"/>
              </a:lnSpc>
              <a:spcBef>
                <a:spcPts val="0"/>
              </a:spcBef>
              <a:spcAft>
                <a:spcPts val="0"/>
              </a:spcAft>
              <a:buSzPts val="2800"/>
              <a:buNone/>
            </a:pPr>
            <a:r>
              <a:rPr lang="cs">
                <a:solidFill>
                  <a:schemeClr val="lt1"/>
                </a:solidFill>
                <a:latin typeface="Calibri"/>
                <a:ea typeface="Calibri"/>
                <a:cs typeface="Calibri"/>
                <a:sym typeface="Calibri"/>
              </a:rPr>
              <a:t>…</a:t>
            </a:r>
            <a:endParaRPr>
              <a:solidFill>
                <a:schemeClr val="lt1"/>
              </a:solidFill>
              <a:latin typeface="Calibri"/>
              <a:ea typeface="Calibri"/>
              <a:cs typeface="Calibri"/>
              <a:sym typeface="Calibri"/>
            </a:endParaRPr>
          </a:p>
        </p:txBody>
      </p:sp>
      <p:sp>
        <p:nvSpPr>
          <p:cNvPr id="368" name="Google Shape;368;g323005fd4b2_0_213"/>
          <p:cNvSpPr/>
          <p:nvPr/>
        </p:nvSpPr>
        <p:spPr>
          <a:xfrm>
            <a:off x="7042150" y="2820475"/>
            <a:ext cx="1835700" cy="942000"/>
          </a:xfrm>
          <a:prstGeom prst="wedgeEllipseCallout">
            <a:avLst>
              <a:gd fmla="val -60471" name="adj1"/>
              <a:gd fmla="val 83548" name="adj2"/>
            </a:avLst>
          </a:prstGeom>
          <a:solidFill>
            <a:srgbClr val="FFFF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cs" sz="1400" u="none" cap="none" strike="noStrike">
                <a:solidFill>
                  <a:srgbClr val="1C4587"/>
                </a:solidFill>
                <a:latin typeface="Arial"/>
                <a:ea typeface="Arial"/>
                <a:cs typeface="Arial"/>
                <a:sym typeface="Arial"/>
              </a:rPr>
              <a:t>Záleží na nastavení každé školy.</a:t>
            </a:r>
            <a:endParaRPr b="0" i="0" sz="1400" u="none" cap="none" strike="noStrike">
              <a:solidFill>
                <a:srgbClr val="1C4587"/>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72" name="Shape 372"/>
        <p:cNvGrpSpPr/>
        <p:nvPr/>
      </p:nvGrpSpPr>
      <p:grpSpPr>
        <a:xfrm>
          <a:off x="0" y="0"/>
          <a:ext cx="0" cy="0"/>
          <a:chOff x="0" y="0"/>
          <a:chExt cx="0" cy="0"/>
        </a:xfrm>
      </p:grpSpPr>
      <p:sp>
        <p:nvSpPr>
          <p:cNvPr id="373" name="Google Shape;373;g323005fd4b2_0_220"/>
          <p:cNvSpPr txBox="1"/>
          <p:nvPr>
            <p:ph type="ctrTitle"/>
          </p:nvPr>
        </p:nvSpPr>
        <p:spPr>
          <a:xfrm>
            <a:off x="80675" y="1163625"/>
            <a:ext cx="90633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MOŽNOSTI ÚPRAVY VZDĚLÁVÁNÍ ŠKOLOU</a:t>
            </a:r>
            <a:endParaRPr b="1" sz="5800">
              <a:solidFill>
                <a:schemeClr val="lt1"/>
              </a:solidFill>
              <a:latin typeface="Playfair Display"/>
              <a:ea typeface="Playfair Display"/>
              <a:cs typeface="Playfair Display"/>
              <a:sym typeface="Playfair Display"/>
            </a:endParaRPr>
          </a:p>
        </p:txBody>
      </p:sp>
      <p:cxnSp>
        <p:nvCxnSpPr>
          <p:cNvPr id="374" name="Google Shape;374;g323005fd4b2_0_220"/>
          <p:cNvCxnSpPr/>
          <p:nvPr/>
        </p:nvCxnSpPr>
        <p:spPr>
          <a:xfrm>
            <a:off x="754625" y="2227725"/>
            <a:ext cx="7803900" cy="0"/>
          </a:xfrm>
          <a:prstGeom prst="straightConnector1">
            <a:avLst/>
          </a:prstGeom>
          <a:noFill/>
          <a:ln cap="flat" cmpd="sng" w="28575">
            <a:solidFill>
              <a:srgbClr val="FFFF00"/>
            </a:solidFill>
            <a:prstDash val="solid"/>
            <a:round/>
            <a:headEnd len="sm" w="sm" type="none"/>
            <a:tailEnd len="sm" w="sm" type="none"/>
          </a:ln>
        </p:spPr>
      </p:cxnSp>
      <p:sp>
        <p:nvSpPr>
          <p:cNvPr id="375" name="Google Shape;375;g323005fd4b2_0_220"/>
          <p:cNvSpPr txBox="1"/>
          <p:nvPr>
            <p:ph idx="1" type="subTitle"/>
          </p:nvPr>
        </p:nvSpPr>
        <p:spPr>
          <a:xfrm>
            <a:off x="1209725" y="2571750"/>
            <a:ext cx="4602900" cy="65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cs">
                <a:solidFill>
                  <a:schemeClr val="lt1"/>
                </a:solidFill>
                <a:latin typeface="Calibri"/>
                <a:ea typeface="Calibri"/>
                <a:cs typeface="Calibri"/>
                <a:sym typeface="Calibri"/>
              </a:rPr>
              <a:t>Podpůrné opatření 1. st.</a:t>
            </a:r>
            <a:endParaRPr b="1">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b="1">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rPr b="1" lang="cs">
                <a:solidFill>
                  <a:schemeClr val="lt1"/>
                </a:solidFill>
                <a:latin typeface="Calibri"/>
                <a:ea typeface="Calibri"/>
                <a:cs typeface="Calibri"/>
                <a:sym typeface="Calibri"/>
              </a:rPr>
              <a:t>Individuální vzdělávací plán</a:t>
            </a:r>
            <a:endParaRPr b="1">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rPr lang="cs">
                <a:solidFill>
                  <a:schemeClr val="lt1"/>
                </a:solidFill>
                <a:latin typeface="Calibri"/>
                <a:ea typeface="Calibri"/>
                <a:cs typeface="Calibri"/>
                <a:sym typeface="Calibri"/>
              </a:rPr>
              <a:t>(dle par. 18)</a:t>
            </a:r>
            <a:endParaRPr>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b="1">
              <a:solidFill>
                <a:schemeClr val="lt1"/>
              </a:solidFill>
              <a:latin typeface="Calibri"/>
              <a:ea typeface="Calibri"/>
              <a:cs typeface="Calibri"/>
              <a:sym typeface="Calibri"/>
            </a:endParaRPr>
          </a:p>
          <a:p>
            <a:pPr indent="0" lvl="0" marL="0" rtl="0" algn="l">
              <a:lnSpc>
                <a:spcPct val="100000"/>
              </a:lnSpc>
              <a:spcBef>
                <a:spcPts val="0"/>
              </a:spcBef>
              <a:spcAft>
                <a:spcPts val="0"/>
              </a:spcAft>
              <a:buSzPts val="2800"/>
              <a:buNone/>
            </a:pPr>
            <a:r>
              <a:t/>
            </a:r>
            <a:endParaRPr b="1">
              <a:solidFill>
                <a:schemeClr val="lt1"/>
              </a:solidFill>
              <a:latin typeface="Calibri"/>
              <a:ea typeface="Calibri"/>
              <a:cs typeface="Calibri"/>
              <a:sym typeface="Calibri"/>
            </a:endParaRPr>
          </a:p>
        </p:txBody>
      </p:sp>
      <p:sp>
        <p:nvSpPr>
          <p:cNvPr id="376" name="Google Shape;376;g323005fd4b2_0_220"/>
          <p:cNvSpPr/>
          <p:nvPr/>
        </p:nvSpPr>
        <p:spPr>
          <a:xfrm>
            <a:off x="6154050" y="3281750"/>
            <a:ext cx="2637000" cy="1246500"/>
          </a:xfrm>
          <a:prstGeom prst="wedgeEllipseCallout">
            <a:avLst>
              <a:gd fmla="val -70270" name="adj1"/>
              <a:gd fmla="val -45146" name="adj2"/>
            </a:avLst>
          </a:prstGeom>
          <a:solidFill>
            <a:srgbClr val="FFFF00"/>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cs" sz="1400" u="none" cap="none" strike="noStrike">
                <a:solidFill>
                  <a:srgbClr val="1C4587"/>
                </a:solidFill>
                <a:latin typeface="Arial"/>
                <a:ea typeface="Arial"/>
                <a:cs typeface="Arial"/>
                <a:sym typeface="Arial"/>
              </a:rPr>
              <a:t>Definujeme tak, </a:t>
            </a:r>
            <a:br>
              <a:rPr b="0" i="0" lang="cs" sz="1400" u="none" cap="none" strike="noStrike">
                <a:solidFill>
                  <a:srgbClr val="1C4587"/>
                </a:solidFill>
                <a:latin typeface="Arial"/>
                <a:ea typeface="Arial"/>
                <a:cs typeface="Arial"/>
                <a:sym typeface="Arial"/>
              </a:rPr>
            </a:br>
            <a:r>
              <a:rPr b="0" i="0" lang="cs" sz="1400" u="none" cap="none" strike="noStrike">
                <a:solidFill>
                  <a:srgbClr val="1C4587"/>
                </a:solidFill>
                <a:latin typeface="Arial"/>
                <a:ea typeface="Arial"/>
                <a:cs typeface="Arial"/>
                <a:sym typeface="Arial"/>
              </a:rPr>
              <a:t>aby pro žáka byla podporou v procesu vzdělávání.</a:t>
            </a:r>
            <a:endParaRPr b="0" i="0" sz="1400" u="none" cap="none" strike="noStrike">
              <a:solidFill>
                <a:srgbClr val="1C4587"/>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80" name="Shape 380"/>
        <p:cNvGrpSpPr/>
        <p:nvPr/>
      </p:nvGrpSpPr>
      <p:grpSpPr>
        <a:xfrm>
          <a:off x="0" y="0"/>
          <a:ext cx="0" cy="0"/>
          <a:chOff x="0" y="0"/>
          <a:chExt cx="0" cy="0"/>
        </a:xfrm>
      </p:grpSpPr>
      <p:sp>
        <p:nvSpPr>
          <p:cNvPr id="381" name="Google Shape;381;g323005fd4b2_0_227"/>
          <p:cNvSpPr txBox="1"/>
          <p:nvPr>
            <p:ph type="ctrTitle"/>
          </p:nvPr>
        </p:nvSpPr>
        <p:spPr>
          <a:xfrm>
            <a:off x="187100" y="33100"/>
            <a:ext cx="89037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cs" sz="5700">
                <a:solidFill>
                  <a:schemeClr val="lt1"/>
                </a:solidFill>
                <a:latin typeface="Playfair Display"/>
                <a:ea typeface="Playfair Display"/>
                <a:cs typeface="Playfair Display"/>
                <a:sym typeface="Playfair Display"/>
              </a:rPr>
              <a:t>SYSTÉM PŘEDCHÁZENÍ ŠKOLNÍMU NEÚSPĚCHU</a:t>
            </a:r>
            <a:endParaRPr b="1" sz="5700">
              <a:solidFill>
                <a:schemeClr val="lt1"/>
              </a:solidFill>
              <a:latin typeface="Playfair Display"/>
              <a:ea typeface="Playfair Display"/>
              <a:cs typeface="Playfair Display"/>
              <a:sym typeface="Playfair Display"/>
            </a:endParaRPr>
          </a:p>
        </p:txBody>
      </p:sp>
      <p:sp>
        <p:nvSpPr>
          <p:cNvPr id="382" name="Google Shape;382;g323005fd4b2_0_227"/>
          <p:cNvSpPr txBox="1"/>
          <p:nvPr>
            <p:ph idx="1" type="subTitle"/>
          </p:nvPr>
        </p:nvSpPr>
        <p:spPr>
          <a:xfrm>
            <a:off x="311700" y="2379750"/>
            <a:ext cx="8520600" cy="27036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lnSpc>
                <a:spcPct val="100000"/>
              </a:lnSpc>
              <a:spcBef>
                <a:spcPts val="0"/>
              </a:spcBef>
              <a:spcAft>
                <a:spcPts val="0"/>
              </a:spcAft>
              <a:buSzPct val="123077"/>
              <a:buNone/>
            </a:pPr>
            <a:r>
              <a:rPr lang="cs" sz="7000">
                <a:solidFill>
                  <a:schemeClr val="lt1"/>
                </a:solidFill>
                <a:latin typeface="Calibri"/>
                <a:ea typeface="Calibri"/>
                <a:cs typeface="Calibri"/>
                <a:sym typeface="Calibri"/>
              </a:rPr>
              <a:t>Nastavení systému včasné identifikace a záchytu žáků ohrožených prospěchovými obtížemi a absencí</a:t>
            </a:r>
            <a:endParaRPr sz="7000">
              <a:solidFill>
                <a:schemeClr val="lt1"/>
              </a:solidFill>
              <a:latin typeface="Calibri"/>
              <a:ea typeface="Calibri"/>
              <a:cs typeface="Calibri"/>
              <a:sym typeface="Calibri"/>
            </a:endParaRPr>
          </a:p>
          <a:p>
            <a:pPr indent="0" lvl="0" marL="0" rtl="0" algn="ctr">
              <a:lnSpc>
                <a:spcPct val="100000"/>
              </a:lnSpc>
              <a:spcBef>
                <a:spcPts val="0"/>
              </a:spcBef>
              <a:spcAft>
                <a:spcPts val="0"/>
              </a:spcAft>
              <a:buSzPct val="307692"/>
              <a:buNone/>
            </a:pPr>
            <a:r>
              <a:t/>
            </a:r>
            <a:endParaRPr>
              <a:solidFill>
                <a:schemeClr val="lt1"/>
              </a:solidFill>
              <a:latin typeface="Calibri"/>
              <a:ea typeface="Calibri"/>
              <a:cs typeface="Calibri"/>
              <a:sym typeface="Calibri"/>
            </a:endParaRPr>
          </a:p>
          <a:p>
            <a:pPr indent="-339367" lvl="0" marL="457200" rtl="0" algn="l">
              <a:lnSpc>
                <a:spcPct val="115000"/>
              </a:lnSpc>
              <a:spcBef>
                <a:spcPts val="0"/>
              </a:spcBef>
              <a:spcAft>
                <a:spcPts val="0"/>
              </a:spcAft>
              <a:buClr>
                <a:schemeClr val="lt1"/>
              </a:buClr>
              <a:buSzPct val="100000"/>
              <a:buFont typeface="Calibri"/>
              <a:buChar char="●"/>
            </a:pPr>
            <a:r>
              <a:rPr lang="cs" sz="5365">
                <a:solidFill>
                  <a:schemeClr val="lt1"/>
                </a:solidFill>
                <a:latin typeface="Calibri"/>
                <a:ea typeface="Calibri"/>
                <a:cs typeface="Calibri"/>
                <a:sym typeface="Calibri"/>
              </a:rPr>
              <a:t>pravidelný monitoring prospěchu, chování, absence - každých čtvrt roku pedagogové zapisují do tabulky žáky s nedostatečným prospěchem a vyšší absencí, předávání informací o uložených kázeňských opatřeních vedení školy a ŠPP + zápis do tabulky</a:t>
            </a:r>
            <a:endParaRPr sz="5365">
              <a:solidFill>
                <a:schemeClr val="lt1"/>
              </a:solidFill>
              <a:latin typeface="Calibri"/>
              <a:ea typeface="Calibri"/>
              <a:cs typeface="Calibri"/>
              <a:sym typeface="Calibri"/>
            </a:endParaRPr>
          </a:p>
          <a:p>
            <a:pPr indent="-339367" lvl="0" marL="457200" rtl="0" algn="l">
              <a:lnSpc>
                <a:spcPct val="115000"/>
              </a:lnSpc>
              <a:spcBef>
                <a:spcPts val="0"/>
              </a:spcBef>
              <a:spcAft>
                <a:spcPts val="0"/>
              </a:spcAft>
              <a:buClr>
                <a:schemeClr val="lt1"/>
              </a:buClr>
              <a:buSzPct val="100000"/>
              <a:buFont typeface="Calibri"/>
              <a:buChar char="●"/>
            </a:pPr>
            <a:r>
              <a:rPr lang="cs" sz="5365">
                <a:solidFill>
                  <a:schemeClr val="lt1"/>
                </a:solidFill>
                <a:latin typeface="Calibri"/>
                <a:ea typeface="Calibri"/>
                <a:cs typeface="Calibri"/>
                <a:sym typeface="Calibri"/>
              </a:rPr>
              <a:t>spolupráce TU a ŠPP - schůzky s vytipovanými žáky a ZZ - nabízení podpory</a:t>
            </a:r>
            <a:endParaRPr sz="5365">
              <a:solidFill>
                <a:schemeClr val="lt1"/>
              </a:solidFill>
              <a:latin typeface="Calibri"/>
              <a:ea typeface="Calibri"/>
              <a:cs typeface="Calibri"/>
              <a:sym typeface="Calibri"/>
            </a:endParaRPr>
          </a:p>
          <a:p>
            <a:pPr indent="-311179" lvl="0" marL="457200" rtl="0" algn="l">
              <a:lnSpc>
                <a:spcPct val="115000"/>
              </a:lnSpc>
              <a:spcBef>
                <a:spcPts val="0"/>
              </a:spcBef>
              <a:spcAft>
                <a:spcPts val="0"/>
              </a:spcAft>
              <a:buClr>
                <a:schemeClr val="lt1"/>
              </a:buClr>
              <a:buSzPct val="74552"/>
              <a:buFont typeface="Calibri"/>
              <a:buChar char="●"/>
            </a:pPr>
            <a:r>
              <a:rPr lang="cs" sz="5365">
                <a:solidFill>
                  <a:schemeClr val="lt1"/>
                </a:solidFill>
                <a:latin typeface="Calibri"/>
                <a:ea typeface="Calibri"/>
                <a:cs typeface="Calibri"/>
                <a:sym typeface="Calibri"/>
              </a:rPr>
              <a:t>využití nabídky IVýP - Individuální výchovný program - dobrovolná spolupráce žáka, </a:t>
            </a:r>
            <a:br>
              <a:rPr lang="cs" sz="5365">
                <a:solidFill>
                  <a:schemeClr val="lt1"/>
                </a:solidFill>
                <a:latin typeface="Calibri"/>
                <a:ea typeface="Calibri"/>
                <a:cs typeface="Calibri"/>
                <a:sym typeface="Calibri"/>
              </a:rPr>
            </a:br>
            <a:r>
              <a:rPr lang="cs" sz="5365">
                <a:solidFill>
                  <a:schemeClr val="lt1"/>
                </a:solidFill>
                <a:latin typeface="Calibri"/>
                <a:ea typeface="Calibri"/>
                <a:cs typeface="Calibri"/>
                <a:sym typeface="Calibri"/>
              </a:rPr>
              <a:t>ZZ a školy na řešení potíží </a:t>
            </a:r>
            <a:r>
              <a:rPr lang="cs" sz="4000">
                <a:latin typeface="Calibri"/>
                <a:ea typeface="Calibri"/>
                <a:cs typeface="Calibri"/>
                <a:sym typeface="Calibri"/>
              </a:rPr>
              <a:t> </a:t>
            </a:r>
            <a:endParaRPr sz="4000">
              <a:latin typeface="Calibri"/>
              <a:ea typeface="Calibri"/>
              <a:cs typeface="Calibri"/>
              <a:sym typeface="Calibri"/>
            </a:endParaRPr>
          </a:p>
        </p:txBody>
      </p:sp>
      <p:cxnSp>
        <p:nvCxnSpPr>
          <p:cNvPr id="383" name="Google Shape;383;g323005fd4b2_0_227"/>
          <p:cNvCxnSpPr/>
          <p:nvPr/>
        </p:nvCxnSpPr>
        <p:spPr>
          <a:xfrm>
            <a:off x="399950" y="2227850"/>
            <a:ext cx="8451300" cy="0"/>
          </a:xfrm>
          <a:prstGeom prst="straightConnector1">
            <a:avLst/>
          </a:prstGeom>
          <a:noFill/>
          <a:ln cap="flat" cmpd="sng" w="28575">
            <a:solidFill>
              <a:srgbClr val="FFFF00"/>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87" name="Shape 387"/>
        <p:cNvGrpSpPr/>
        <p:nvPr/>
      </p:nvGrpSpPr>
      <p:grpSpPr>
        <a:xfrm>
          <a:off x="0" y="0"/>
          <a:ext cx="0" cy="0"/>
          <a:chOff x="0" y="0"/>
          <a:chExt cx="0" cy="0"/>
        </a:xfrm>
      </p:grpSpPr>
      <p:sp>
        <p:nvSpPr>
          <p:cNvPr id="388" name="Google Shape;388;g323005fd4b2_0_233"/>
          <p:cNvSpPr txBox="1"/>
          <p:nvPr>
            <p:ph type="ctrTitle"/>
          </p:nvPr>
        </p:nvSpPr>
        <p:spPr>
          <a:xfrm>
            <a:off x="80675" y="719875"/>
            <a:ext cx="9063300" cy="94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1000"/>
              </a:spcBef>
              <a:spcAft>
                <a:spcPts val="0"/>
              </a:spcAft>
              <a:buSzPts val="5200"/>
              <a:buNone/>
            </a:pPr>
            <a:r>
              <a:rPr b="1" lang="cs" sz="5800">
                <a:solidFill>
                  <a:schemeClr val="lt1"/>
                </a:solidFill>
                <a:latin typeface="Playfair Display"/>
                <a:ea typeface="Playfair Display"/>
                <a:cs typeface="Playfair Display"/>
                <a:sym typeface="Playfair Display"/>
              </a:rPr>
              <a:t>VAŠE DOTAZY</a:t>
            </a:r>
            <a:endParaRPr b="1" sz="5800">
              <a:solidFill>
                <a:schemeClr val="lt1"/>
              </a:solidFill>
              <a:latin typeface="Playfair Display"/>
              <a:ea typeface="Playfair Display"/>
              <a:cs typeface="Playfair Display"/>
              <a:sym typeface="Playfair Display"/>
            </a:endParaRPr>
          </a:p>
        </p:txBody>
      </p:sp>
      <p:cxnSp>
        <p:nvCxnSpPr>
          <p:cNvPr id="389" name="Google Shape;389;g323005fd4b2_0_233"/>
          <p:cNvCxnSpPr/>
          <p:nvPr/>
        </p:nvCxnSpPr>
        <p:spPr>
          <a:xfrm>
            <a:off x="1260150" y="2227725"/>
            <a:ext cx="6722100" cy="0"/>
          </a:xfrm>
          <a:prstGeom prst="straightConnector1">
            <a:avLst/>
          </a:prstGeom>
          <a:noFill/>
          <a:ln cap="flat" cmpd="sng" w="28575">
            <a:solidFill>
              <a:srgbClr val="FFFF00"/>
            </a:solidFill>
            <a:prstDash val="solid"/>
            <a:round/>
            <a:headEnd len="sm" w="sm" type="none"/>
            <a:tailEnd len="sm" w="sm" type="none"/>
          </a:ln>
        </p:spPr>
      </p:cxnSp>
      <p:sp>
        <p:nvSpPr>
          <p:cNvPr id="390" name="Google Shape;390;g323005fd4b2_0_233"/>
          <p:cNvSpPr txBox="1"/>
          <p:nvPr>
            <p:ph idx="1" type="subTitle"/>
          </p:nvPr>
        </p:nvSpPr>
        <p:spPr>
          <a:xfrm>
            <a:off x="2270550" y="2908025"/>
            <a:ext cx="4602900" cy="65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cs">
                <a:solidFill>
                  <a:schemeClr val="lt1"/>
                </a:solidFill>
                <a:latin typeface="Calibri"/>
                <a:ea typeface="Calibri"/>
                <a:cs typeface="Calibri"/>
                <a:sym typeface="Calibri"/>
              </a:rPr>
              <a:t>……..</a:t>
            </a:r>
            <a:endParaRPr b="1">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94" name="Shape 394"/>
        <p:cNvGrpSpPr/>
        <p:nvPr/>
      </p:nvGrpSpPr>
      <p:grpSpPr>
        <a:xfrm>
          <a:off x="0" y="0"/>
          <a:ext cx="0" cy="0"/>
          <a:chOff x="0" y="0"/>
          <a:chExt cx="0" cy="0"/>
        </a:xfrm>
      </p:grpSpPr>
      <p:sp>
        <p:nvSpPr>
          <p:cNvPr id="395" name="Google Shape;395;g323005fd4b2_0_239"/>
          <p:cNvSpPr txBox="1"/>
          <p:nvPr>
            <p:ph type="ctrTitle"/>
          </p:nvPr>
        </p:nvSpPr>
        <p:spPr>
          <a:xfrm>
            <a:off x="1262675" y="3321850"/>
            <a:ext cx="6706800" cy="9420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000"/>
              </a:spcBef>
              <a:spcAft>
                <a:spcPts val="0"/>
              </a:spcAft>
              <a:buSzPts val="5200"/>
              <a:buNone/>
            </a:pPr>
            <a:r>
              <a:rPr b="1" lang="cs" sz="1800">
                <a:solidFill>
                  <a:schemeClr val="lt1"/>
                </a:solidFill>
                <a:latin typeface="Playfair Display"/>
                <a:ea typeface="Playfair Display"/>
                <a:cs typeface="Playfair Display"/>
                <a:sym typeface="Playfair Display"/>
              </a:rPr>
              <a:t>Dáme mu pocit, že je důležitý, podpoříme jeho sebevědomí a umožníme mu růst v prostředí, kde se cítí bezpečně a respektován. Tím nejen podpoříme jeho vzdělávání, ale také rozvoj jeho jedinečné osobnosti.</a:t>
            </a:r>
            <a:endParaRPr b="1" sz="1800">
              <a:solidFill>
                <a:schemeClr val="lt1"/>
              </a:solidFill>
              <a:latin typeface="Playfair Display"/>
              <a:ea typeface="Playfair Display"/>
              <a:cs typeface="Playfair Display"/>
              <a:sym typeface="Playfair Display"/>
            </a:endParaRPr>
          </a:p>
        </p:txBody>
      </p:sp>
      <p:sp>
        <p:nvSpPr>
          <p:cNvPr id="396" name="Google Shape;396;g323005fd4b2_0_239"/>
          <p:cNvSpPr txBox="1"/>
          <p:nvPr>
            <p:ph type="ctrTitle"/>
          </p:nvPr>
        </p:nvSpPr>
        <p:spPr>
          <a:xfrm>
            <a:off x="-25" y="1335075"/>
            <a:ext cx="9144000" cy="9420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000"/>
              </a:spcBef>
              <a:spcAft>
                <a:spcPts val="0"/>
              </a:spcAft>
              <a:buClr>
                <a:schemeClr val="dk1"/>
              </a:buClr>
              <a:buSzPts val="1100"/>
              <a:buFont typeface="Arial"/>
              <a:buNone/>
            </a:pPr>
            <a:r>
              <a:rPr b="1" lang="cs" sz="2700">
                <a:solidFill>
                  <a:schemeClr val="lt1"/>
                </a:solidFill>
                <a:latin typeface="Playfair Display"/>
                <a:ea typeface="Playfair Display"/>
                <a:cs typeface="Playfair Display"/>
                <a:sym typeface="Playfair Display"/>
              </a:rPr>
              <a:t>Pokud nás ve škole bude vždy zajímat žák na 1. místě, </a:t>
            </a:r>
            <a:br>
              <a:rPr b="1" lang="cs" sz="2700">
                <a:solidFill>
                  <a:schemeClr val="lt1"/>
                </a:solidFill>
                <a:latin typeface="Playfair Display"/>
                <a:ea typeface="Playfair Display"/>
                <a:cs typeface="Playfair Display"/>
                <a:sym typeface="Playfair Display"/>
              </a:rPr>
            </a:br>
            <a:r>
              <a:rPr b="1" lang="cs" sz="2700">
                <a:solidFill>
                  <a:schemeClr val="lt1"/>
                </a:solidFill>
                <a:latin typeface="Playfair Display"/>
                <a:ea typeface="Playfair Display"/>
                <a:cs typeface="Playfair Display"/>
                <a:sym typeface="Playfair Display"/>
              </a:rPr>
              <a:t>uděláme to nejlepší, co můžeme.</a:t>
            </a:r>
            <a:endParaRPr b="1" sz="2700">
              <a:solidFill>
                <a:schemeClr val="lt1"/>
              </a:solidFill>
              <a:latin typeface="Playfair Display"/>
              <a:ea typeface="Playfair Display"/>
              <a:cs typeface="Playfair Display"/>
              <a:sym typeface="Playfair Display"/>
            </a:endParaRPr>
          </a:p>
          <a:p>
            <a:pPr indent="0" lvl="0" marL="0" rtl="0" algn="ctr">
              <a:lnSpc>
                <a:spcPct val="115000"/>
              </a:lnSpc>
              <a:spcBef>
                <a:spcPts val="1000"/>
              </a:spcBef>
              <a:spcAft>
                <a:spcPts val="0"/>
              </a:spcAft>
              <a:buSzPts val="5200"/>
              <a:buNone/>
            </a:pPr>
            <a:r>
              <a:t/>
            </a:r>
            <a:endParaRPr b="1" sz="1800">
              <a:solidFill>
                <a:schemeClr val="lt1"/>
              </a:solidFill>
              <a:latin typeface="Playfair Display"/>
              <a:ea typeface="Playfair Display"/>
              <a:cs typeface="Playfair Display"/>
              <a:sym typeface="Playfair Display"/>
            </a:endParaRPr>
          </a:p>
        </p:txBody>
      </p:sp>
      <p:sp>
        <p:nvSpPr>
          <p:cNvPr id="397" name="Google Shape;397;g323005fd4b2_0_239"/>
          <p:cNvSpPr/>
          <p:nvPr/>
        </p:nvSpPr>
        <p:spPr>
          <a:xfrm>
            <a:off x="4382075" y="2208750"/>
            <a:ext cx="379800" cy="363000"/>
          </a:xfrm>
          <a:prstGeom prst="heart">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4"/>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b="1" lang="cs"/>
              <a:t>Esence absence - pohled z praxe PPP</a:t>
            </a:r>
            <a:br>
              <a:rPr b="1" lang="cs"/>
            </a:br>
            <a:r>
              <a:rPr b="1" lang="cs"/>
              <a:t>Kateřina Kondrysová (PPPPK) a Eva Zábrodská (KPPP)</a:t>
            </a:r>
            <a:br>
              <a:rPr lang="cs"/>
            </a:br>
            <a:endParaRPr/>
          </a:p>
        </p:txBody>
      </p:sp>
      <p:sp>
        <p:nvSpPr>
          <p:cNvPr id="403" name="Google Shape;403;p14"/>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p>
            <a:pPr indent="-228600" lvl="0" marL="457200" rtl="0" algn="l">
              <a:lnSpc>
                <a:spcPct val="100000"/>
              </a:lnSpc>
              <a:spcBef>
                <a:spcPts val="0"/>
              </a:spcBef>
              <a:spcAft>
                <a:spcPts val="0"/>
              </a:spcAft>
              <a:buSzPts val="1400"/>
              <a:buNone/>
            </a:pPr>
            <a:r>
              <a:rPr b="1" lang="cs"/>
              <a:t>Stupně PO </a:t>
            </a:r>
            <a:r>
              <a:rPr b="1" lang="cs">
                <a:solidFill>
                  <a:srgbClr val="EF8600"/>
                </a:solidFill>
              </a:rPr>
              <a:t>(Podpůrných opatření)</a:t>
            </a:r>
            <a:r>
              <a:rPr b="1" lang="cs"/>
              <a:t>:</a:t>
            </a:r>
            <a:endParaRPr/>
          </a:p>
          <a:p>
            <a:pPr indent="-285750" lvl="0" marL="514350" rtl="0" algn="l">
              <a:lnSpc>
                <a:spcPct val="100000"/>
              </a:lnSpc>
              <a:spcBef>
                <a:spcPts val="0"/>
              </a:spcBef>
              <a:spcAft>
                <a:spcPts val="0"/>
              </a:spcAft>
              <a:buSzPts val="1400"/>
              <a:buFont typeface="Arial"/>
              <a:buChar char="•"/>
            </a:pPr>
            <a:r>
              <a:rPr lang="cs"/>
              <a:t>zpráva vs. doporučení</a:t>
            </a:r>
            <a:endParaRPr/>
          </a:p>
          <a:p>
            <a:pPr indent="-285750" lvl="0" marL="514350" rtl="0" algn="l">
              <a:lnSpc>
                <a:spcPct val="100000"/>
              </a:lnSpc>
              <a:spcBef>
                <a:spcPts val="0"/>
              </a:spcBef>
              <a:spcAft>
                <a:spcPts val="0"/>
              </a:spcAft>
              <a:buSzPts val="1400"/>
              <a:buFont typeface="Arial"/>
              <a:buChar char="•"/>
            </a:pPr>
            <a:r>
              <a:rPr lang="cs"/>
              <a:t>1. - 5. stupeň PO</a:t>
            </a:r>
            <a:endParaRPr/>
          </a:p>
          <a:p>
            <a:pPr indent="-285750" lvl="0" marL="514350" rtl="0" algn="l">
              <a:lnSpc>
                <a:spcPct val="100000"/>
              </a:lnSpc>
              <a:spcBef>
                <a:spcPts val="0"/>
              </a:spcBef>
              <a:spcAft>
                <a:spcPts val="0"/>
              </a:spcAft>
              <a:buSzPts val="1400"/>
              <a:buFont typeface="Arial"/>
              <a:buChar char="•"/>
            </a:pPr>
            <a:r>
              <a:rPr lang="cs"/>
              <a:t>1. stupeň PO = PLPP </a:t>
            </a:r>
            <a:r>
              <a:rPr lang="cs">
                <a:solidFill>
                  <a:srgbClr val="EF8600"/>
                </a:solidFill>
              </a:rPr>
              <a:t>(Plán pedagogické podpory)</a:t>
            </a:r>
            <a:endParaRPr>
              <a:solidFill>
                <a:srgbClr val="EF8600"/>
              </a:solidFill>
            </a:endParaRPr>
          </a:p>
          <a:p>
            <a:pPr indent="-285750" lvl="1" marL="971550" rtl="0" algn="l">
              <a:lnSpc>
                <a:spcPct val="100000"/>
              </a:lnSpc>
              <a:spcBef>
                <a:spcPts val="0"/>
              </a:spcBef>
              <a:spcAft>
                <a:spcPts val="0"/>
              </a:spcAft>
              <a:buSzPts val="1400"/>
              <a:buFont typeface="Arial"/>
              <a:buChar char="•"/>
            </a:pPr>
            <a:r>
              <a:rPr lang="cs"/>
              <a:t>PO 1. stupně, zpracovává škola, když má žák mírné obtíže, teprve, když tato opatření nejsou funkční (vyhodnocuje se po 3 měsících), doporučuje žáka do PPP,</a:t>
            </a:r>
            <a:endParaRPr/>
          </a:p>
          <a:p>
            <a:pPr indent="-285750" lvl="0" marL="514350" rtl="0" algn="l">
              <a:lnSpc>
                <a:spcPct val="100000"/>
              </a:lnSpc>
              <a:spcBef>
                <a:spcPts val="0"/>
              </a:spcBef>
              <a:spcAft>
                <a:spcPts val="0"/>
              </a:spcAft>
              <a:buSzPts val="1400"/>
              <a:buFont typeface="Arial"/>
              <a:buChar char="•"/>
            </a:pPr>
            <a:r>
              <a:rPr lang="cs"/>
              <a:t>úprava podmínek k přijímání/ukončování vzdělání - od 2. stupně (u maturity PO musí platit alespoň rok před odevzdáním přihlášky), u 1. stupně PO nevzniká nárok (tj. podle toho k dítěti přistupovat např. během střední školy)</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5"/>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b="1" lang="cs"/>
              <a:t>IVP </a:t>
            </a:r>
            <a:r>
              <a:rPr lang="cs">
                <a:solidFill>
                  <a:srgbClr val="EF8600"/>
                </a:solidFill>
              </a:rPr>
              <a:t>(Individuální vzdělávací plán)</a:t>
            </a:r>
            <a:br>
              <a:rPr b="1" lang="cs"/>
            </a:br>
            <a:endParaRPr/>
          </a:p>
        </p:txBody>
      </p:sp>
      <p:sp>
        <p:nvSpPr>
          <p:cNvPr id="409" name="Google Shape;409;p15"/>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p>
            <a:pPr indent="0" lvl="0" marL="228600" rtl="0" algn="l">
              <a:lnSpc>
                <a:spcPct val="100000"/>
              </a:lnSpc>
              <a:spcBef>
                <a:spcPts val="0"/>
              </a:spcBef>
              <a:spcAft>
                <a:spcPts val="0"/>
              </a:spcAft>
              <a:buSzPts val="1400"/>
              <a:buNone/>
            </a:pPr>
            <a:r>
              <a:rPr lang="cs"/>
              <a:t>1. podle </a:t>
            </a:r>
            <a:r>
              <a:rPr b="1" lang="cs"/>
              <a:t>§ 16 </a:t>
            </a:r>
            <a:r>
              <a:rPr lang="cs"/>
              <a:t>odst. 2 písm. f) školského zákona</a:t>
            </a:r>
            <a:endParaRPr/>
          </a:p>
          <a:p>
            <a:pPr indent="-285750" lvl="1" marL="971550" rtl="0" algn="l">
              <a:lnSpc>
                <a:spcPct val="100000"/>
              </a:lnSpc>
              <a:spcBef>
                <a:spcPts val="0"/>
              </a:spcBef>
              <a:spcAft>
                <a:spcPts val="0"/>
              </a:spcAft>
              <a:buSzPts val="1400"/>
              <a:buFont typeface="Arial"/>
              <a:buChar char="•"/>
            </a:pPr>
            <a:r>
              <a:rPr lang="cs"/>
              <a:t>od PO </a:t>
            </a:r>
            <a:r>
              <a:rPr lang="cs">
                <a:solidFill>
                  <a:srgbClr val="EF8600"/>
                </a:solidFill>
              </a:rPr>
              <a:t>(Podpůrných opatření)</a:t>
            </a:r>
            <a:r>
              <a:rPr lang="cs"/>
              <a:t> 2. stupně výš,</a:t>
            </a:r>
            <a:endParaRPr/>
          </a:p>
          <a:p>
            <a:pPr indent="-285750" lvl="1" marL="971550" rtl="0" algn="l">
              <a:lnSpc>
                <a:spcPct val="100000"/>
              </a:lnSpc>
              <a:spcBef>
                <a:spcPts val="0"/>
              </a:spcBef>
              <a:spcAft>
                <a:spcPts val="0"/>
              </a:spcAft>
              <a:buSzPts val="1400"/>
              <a:buFont typeface="Arial"/>
              <a:buChar char="•"/>
            </a:pPr>
            <a:r>
              <a:rPr lang="cs"/>
              <a:t>zpracovává škola na základě doporučení ŠPZ </a:t>
            </a:r>
            <a:r>
              <a:rPr lang="cs">
                <a:solidFill>
                  <a:srgbClr val="EF8600"/>
                </a:solidFill>
              </a:rPr>
              <a:t>(Školského poradenské zařízení</a:t>
            </a:r>
            <a:r>
              <a:rPr lang="cs"/>
              <a:t>), </a:t>
            </a:r>
            <a:endParaRPr/>
          </a:p>
          <a:p>
            <a:pPr indent="-285750" lvl="1" marL="971550" rtl="0" algn="l">
              <a:lnSpc>
                <a:spcPct val="100000"/>
              </a:lnSpc>
              <a:spcBef>
                <a:spcPts val="0"/>
              </a:spcBef>
              <a:spcAft>
                <a:spcPts val="0"/>
              </a:spcAft>
              <a:buSzPts val="1400"/>
              <a:buFont typeface="Arial"/>
              <a:buChar char="•"/>
            </a:pPr>
            <a:r>
              <a:rPr lang="cs"/>
              <a:t>primárně slouží k úpravám obsahů/výstupů - tj. pro “slabší” žáky, žáky s LMP (</a:t>
            </a:r>
            <a:r>
              <a:rPr lang="cs">
                <a:solidFill>
                  <a:srgbClr val="EF8600"/>
                </a:solidFill>
              </a:rPr>
              <a:t>lehkým mentálním postižením</a:t>
            </a:r>
            <a:r>
              <a:rPr lang="cs"/>
              <a:t>) a nadané žáky,</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7"/>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b="1" lang="cs"/>
              <a:t>IVP </a:t>
            </a:r>
            <a:r>
              <a:rPr lang="cs">
                <a:solidFill>
                  <a:srgbClr val="EF8600"/>
                </a:solidFill>
              </a:rPr>
              <a:t>(Individuální vzdělávací plán)</a:t>
            </a:r>
            <a:br>
              <a:rPr b="1" lang="cs"/>
            </a:br>
            <a:endParaRPr/>
          </a:p>
        </p:txBody>
      </p:sp>
      <p:sp>
        <p:nvSpPr>
          <p:cNvPr id="415" name="Google Shape;415;p17"/>
          <p:cNvSpPr txBox="1"/>
          <p:nvPr>
            <p:ph idx="1" type="body"/>
          </p:nvPr>
        </p:nvSpPr>
        <p:spPr>
          <a:xfrm>
            <a:off x="311760" y="943355"/>
            <a:ext cx="8520120" cy="4037948"/>
          </a:xfrm>
          <a:prstGeom prst="rect">
            <a:avLst/>
          </a:prstGeom>
          <a:noFill/>
          <a:ln>
            <a:noFill/>
          </a:ln>
        </p:spPr>
        <p:txBody>
          <a:bodyPr anchorCtr="0" anchor="t" bIns="0" lIns="0" spcFirstLastPara="1" rIns="0" wrap="square" tIns="0">
            <a:normAutofit fontScale="85000" lnSpcReduction="20000"/>
          </a:bodyPr>
          <a:lstStyle/>
          <a:p>
            <a:pPr indent="-228600" lvl="0" marL="457200" rtl="0" algn="l">
              <a:lnSpc>
                <a:spcPct val="100000"/>
              </a:lnSpc>
              <a:spcBef>
                <a:spcPts val="0"/>
              </a:spcBef>
              <a:spcAft>
                <a:spcPts val="0"/>
              </a:spcAft>
              <a:buSzPct val="91503"/>
              <a:buNone/>
            </a:pPr>
            <a:r>
              <a:rPr lang="cs"/>
              <a:t>2. podle § 18 školského zákona</a:t>
            </a:r>
            <a:endParaRPr/>
          </a:p>
          <a:p>
            <a:pPr indent="-285750" lvl="1" marL="971550" rtl="0" algn="l">
              <a:lnSpc>
                <a:spcPct val="100000"/>
              </a:lnSpc>
              <a:spcBef>
                <a:spcPts val="0"/>
              </a:spcBef>
              <a:spcAft>
                <a:spcPts val="0"/>
              </a:spcAft>
              <a:buSzPct val="91503"/>
              <a:buFont typeface="Arial"/>
              <a:buChar char="•"/>
            </a:pPr>
            <a:r>
              <a:rPr lang="cs"/>
              <a:t>nejedná se o PO, tj. nevzniká nárok na úpravu podmínek ukončování vzdělání,</a:t>
            </a:r>
            <a:endParaRPr/>
          </a:p>
          <a:p>
            <a:pPr indent="-285750" lvl="1" marL="971550" rtl="0" algn="l">
              <a:lnSpc>
                <a:spcPct val="100000"/>
              </a:lnSpc>
              <a:spcBef>
                <a:spcPts val="0"/>
              </a:spcBef>
              <a:spcAft>
                <a:spcPts val="0"/>
              </a:spcAft>
              <a:buSzPct val="91503"/>
              <a:buFont typeface="Arial"/>
              <a:buChar char="•"/>
            </a:pPr>
            <a:r>
              <a:rPr lang="cs"/>
              <a:t>zpracovává škola na žádost žáka/ZZ, </a:t>
            </a:r>
            <a:endParaRPr/>
          </a:p>
          <a:p>
            <a:pPr indent="-285750" lvl="1" marL="971550" rtl="0" algn="l">
              <a:lnSpc>
                <a:spcPct val="100000"/>
              </a:lnSpc>
              <a:spcBef>
                <a:spcPts val="0"/>
              </a:spcBef>
              <a:spcAft>
                <a:spcPts val="0"/>
              </a:spcAft>
              <a:buSzPct val="91503"/>
              <a:buFont typeface="Arial"/>
              <a:buChar char="•"/>
            </a:pPr>
            <a:r>
              <a:rPr lang="cs"/>
              <a:t>primárně určeno pro žáky/studenty sportovně nadané (reprezentující ČR ve sportu), </a:t>
            </a:r>
            <a:endParaRPr/>
          </a:p>
          <a:p>
            <a:pPr indent="-285750" lvl="1" marL="971550" rtl="0" algn="l">
              <a:lnSpc>
                <a:spcPct val="100000"/>
              </a:lnSpc>
              <a:spcBef>
                <a:spcPts val="0"/>
              </a:spcBef>
              <a:spcAft>
                <a:spcPts val="0"/>
              </a:spcAft>
              <a:buSzPct val="91503"/>
              <a:buFont typeface="Arial"/>
              <a:buChar char="•"/>
            </a:pPr>
            <a:r>
              <a:rPr lang="cs"/>
              <a:t>u SŠ může být povolen i dalším studentům ze závažných důvodů (posuzuje ředitel školy),</a:t>
            </a:r>
            <a:endParaRPr/>
          </a:p>
          <a:p>
            <a:pPr indent="-285750" lvl="1" marL="971550" rtl="0" algn="l">
              <a:lnSpc>
                <a:spcPct val="100000"/>
              </a:lnSpc>
              <a:spcBef>
                <a:spcPts val="0"/>
              </a:spcBef>
              <a:spcAft>
                <a:spcPts val="0"/>
              </a:spcAft>
              <a:buSzPct val="91503"/>
              <a:buFont typeface="Arial"/>
              <a:buChar char="•"/>
            </a:pPr>
            <a:r>
              <a:rPr lang="cs"/>
              <a:t>využívá se i pro žáky s psychickými obtížemi, zejména pro zohlednění vyšší absence, např. pozdější příchody (sociální úzkost - plné chodby), častěji několik dní v kuse doma (depresivní epizoda, intenzivní projevy duševního onemocnění), odchody ze školy domů (panická ataka),</a:t>
            </a:r>
            <a:endParaRPr/>
          </a:p>
          <a:p>
            <a:pPr indent="-285750" lvl="1" marL="971550" rtl="0" algn="l">
              <a:lnSpc>
                <a:spcPct val="100000"/>
              </a:lnSpc>
              <a:spcBef>
                <a:spcPts val="0"/>
              </a:spcBef>
              <a:spcAft>
                <a:spcPts val="0"/>
              </a:spcAft>
              <a:buSzPct val="91503"/>
              <a:buFont typeface="Arial"/>
              <a:buChar char="•"/>
            </a:pPr>
            <a:r>
              <a:rPr lang="cs"/>
              <a:t>PPP pro doporučení IVP vyžaduje odbornou zprávu od psychiatra nebo klinického psychologa,</a:t>
            </a:r>
            <a:endParaRPr/>
          </a:p>
          <a:p>
            <a:pPr indent="-457200" lvl="1" marL="1143000" rtl="0" algn="l">
              <a:lnSpc>
                <a:spcPct val="100000"/>
              </a:lnSpc>
              <a:spcBef>
                <a:spcPts val="0"/>
              </a:spcBef>
              <a:spcAft>
                <a:spcPts val="0"/>
              </a:spcAft>
              <a:buSzPct val="91503"/>
              <a:buFont typeface="Arial"/>
              <a:buChar char="•"/>
            </a:pPr>
            <a:r>
              <a:rPr lang="cs"/>
              <a:t>IVP dle § 18 lze využít také v případě, že dítě na ZŠ dlouhodobě (více než 2 měsíce) chybí (podle podle § 50 odst. 3 ŠZ: </a:t>
            </a:r>
            <a:r>
              <a:rPr i="1" lang="cs"/>
              <a:t>Žákovi, který se nemůže pro svůj zdravotní stav po dobu delší než dva měsíce účastnit vyučování, stanoví ředitel školy takový způsob vzdělávání, který odpovídá možnostem žáka, nebo mu může povolit vzdělávání podle individuálního vzdělávacího plánu podle § 18. Zákonný zástupce žáka je povinen vytvořit pro stanovené vzdělávání podmínky.</a:t>
            </a:r>
            <a:r>
              <a:rPr lang="cs"/>
              <a:t>)</a:t>
            </a:r>
            <a:endParaRPr/>
          </a:p>
          <a:p>
            <a:pPr indent="-285750" lvl="1" marL="971550" rtl="0" algn="l">
              <a:lnSpc>
                <a:spcPct val="100000"/>
              </a:lnSpc>
              <a:spcBef>
                <a:spcPts val="0"/>
              </a:spcBef>
              <a:spcAft>
                <a:spcPts val="0"/>
              </a:spcAft>
              <a:buSzPct val="91503"/>
              <a:buFont typeface="Arial"/>
              <a:buChar char="•"/>
            </a:pPr>
            <a:r>
              <a:rPr lang="cs"/>
              <a:t>v případě zdravotních problémů, zvýšené nemocnosti apod. by se vyjádřit mělo SPC pro tělesné a kombinované postižení (Macháčkova).</a:t>
            </a:r>
            <a:endParaRPr/>
          </a:p>
          <a:p>
            <a:pPr indent="-228600" lvl="0" marL="457200" rtl="0" algn="l">
              <a:lnSpc>
                <a:spcPct val="100000"/>
              </a:lnSpc>
              <a:spcBef>
                <a:spcPts val="0"/>
              </a:spcBef>
              <a:spcAft>
                <a:spcPts val="0"/>
              </a:spcAft>
              <a:buSzPct val="91503"/>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8"/>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b="1" lang="cs"/>
              <a:t>Kazuistiky - IVP dle § 18</a:t>
            </a:r>
            <a:endParaRPr b="1"/>
          </a:p>
        </p:txBody>
      </p:sp>
      <p:sp>
        <p:nvSpPr>
          <p:cNvPr id="421" name="Google Shape;421;p18"/>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a:bodyPr>
          <a:lstStyle/>
          <a:p>
            <a:pPr indent="-228600" lvl="0" marL="457200" rtl="0" algn="l">
              <a:lnSpc>
                <a:spcPct val="100000"/>
              </a:lnSpc>
              <a:spcBef>
                <a:spcPts val="0"/>
              </a:spcBef>
              <a:spcAft>
                <a:spcPts val="0"/>
              </a:spcAft>
              <a:buSzPts val="1400"/>
              <a:buNone/>
            </a:pPr>
            <a:r>
              <a:rPr lang="cs"/>
              <a:t>1. </a:t>
            </a:r>
            <a:r>
              <a:rPr b="1" lang="cs"/>
              <a:t>Bez PPP</a:t>
            </a:r>
            <a:endParaRPr/>
          </a:p>
          <a:p>
            <a:pPr indent="-228600" lvl="0" marL="457200" rtl="0" algn="l">
              <a:lnSpc>
                <a:spcPct val="100000"/>
              </a:lnSpc>
              <a:spcBef>
                <a:spcPts val="0"/>
              </a:spcBef>
              <a:spcAft>
                <a:spcPts val="0"/>
              </a:spcAft>
              <a:buSzPts val="1400"/>
              <a:buNone/>
            </a:pPr>
            <a:r>
              <a:rPr lang="cs"/>
              <a:t>Studentka 17 let měla dlouhodobě závažné zdravotní problémy (onemocnění srdce), kvůli kterým ve škole chyběla víc, než byl povolený limit uvedený ve školním řádě. Škola na základě zprávy lékaře o zdravotním stavu dívky udělala IVP dle § 18. Když studentka byla ve škole, nebylo nutné upravovat způsoby výuky. Z toho důvodu studentka nebyla poslána do PPP. Pouze jí v rámci IVP byla tolerována vyšší absence a stanoveny způsoby prokazování znalostí.</a:t>
            </a:r>
            <a:endParaRPr/>
          </a:p>
          <a:p>
            <a:pPr indent="-228600" lvl="0" marL="457200" rtl="0" algn="l">
              <a:lnSpc>
                <a:spcPct val="100000"/>
              </a:lnSpc>
              <a:spcBef>
                <a:spcPts val="0"/>
              </a:spcBef>
              <a:spcAft>
                <a:spcPts val="0"/>
              </a:spcAft>
              <a:buSzPts val="1400"/>
              <a:buNone/>
            </a:pPr>
            <a:br>
              <a:rPr lang="cs"/>
            </a:b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9"/>
          <p:cNvSpPr txBox="1"/>
          <p:nvPr>
            <p:ph type="title"/>
          </p:nvPr>
        </p:nvSpPr>
        <p:spPr>
          <a:xfrm>
            <a:off x="311760" y="444960"/>
            <a:ext cx="8520120" cy="572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b="1" lang="cs"/>
              <a:t>Kazuistiky - IVP dle § 18</a:t>
            </a:r>
            <a:endParaRPr b="1"/>
          </a:p>
        </p:txBody>
      </p:sp>
      <p:sp>
        <p:nvSpPr>
          <p:cNvPr id="427" name="Google Shape;427;p19"/>
          <p:cNvSpPr txBox="1"/>
          <p:nvPr>
            <p:ph idx="1" type="body"/>
          </p:nvPr>
        </p:nvSpPr>
        <p:spPr>
          <a:xfrm>
            <a:off x="311760" y="1152360"/>
            <a:ext cx="8520120" cy="3416040"/>
          </a:xfrm>
          <a:prstGeom prst="rect">
            <a:avLst/>
          </a:prstGeom>
          <a:noFill/>
          <a:ln>
            <a:noFill/>
          </a:ln>
        </p:spPr>
        <p:txBody>
          <a:bodyPr anchorCtr="0" anchor="t" bIns="0" lIns="0" spcFirstLastPara="1" rIns="0" wrap="square" tIns="0">
            <a:normAutofit fontScale="92500" lnSpcReduction="20000"/>
          </a:bodyPr>
          <a:lstStyle/>
          <a:p>
            <a:pPr indent="-228600" lvl="0" marL="457200" rtl="0" algn="l">
              <a:lnSpc>
                <a:spcPct val="100000"/>
              </a:lnSpc>
              <a:spcBef>
                <a:spcPts val="0"/>
              </a:spcBef>
              <a:spcAft>
                <a:spcPts val="0"/>
              </a:spcAft>
              <a:buSzPct val="79658"/>
              <a:buNone/>
            </a:pPr>
            <a:r>
              <a:rPr b="1" lang="cs" sz="1900"/>
              <a:t>S následným vstupem PPP</a:t>
            </a:r>
            <a:endParaRPr/>
          </a:p>
          <a:p>
            <a:pPr indent="-228600" lvl="0" marL="457200" rtl="0" algn="l">
              <a:lnSpc>
                <a:spcPct val="100000"/>
              </a:lnSpc>
              <a:spcBef>
                <a:spcPts val="0"/>
              </a:spcBef>
              <a:spcAft>
                <a:spcPts val="0"/>
              </a:spcAft>
              <a:buSzPct val="79658"/>
              <a:buNone/>
            </a:pPr>
            <a:r>
              <a:rPr lang="cs" sz="1900"/>
              <a:t>Studentka na gymnáziu (18 let) začala trpět úzkostí a panickými atakami. Nezvládala školní docházku v očekávaném rozsahu, navštívila psychiatra (dg. úzkostně-depresivní porucha), následně byla hospitalizována na psychiatrii. Po hospitalizaci se nedokázala do školy vrátit v plném rozsahu, potřebovala se adaptovat pozvolna. Do školy přinesla zprávu od psychiatra s dg. a informací o hospitalizaci. Na základě toho škola vytvořila PLPP a IVP dle § 18. Potíže studentky však nespočívaly jen v docházce, celkově se zpomalilo její tempo, byla více unavená, vlivem emočních potíží byla slabší také pozornost. Bylo evidentní, že dívka bude potřebovat nějakou další podporu, zejména při MZ </a:t>
            </a:r>
            <a:r>
              <a:rPr lang="cs" sz="1900">
                <a:solidFill>
                  <a:srgbClr val="EF8600"/>
                </a:solidFill>
              </a:rPr>
              <a:t>(maturitě)</a:t>
            </a:r>
            <a:r>
              <a:rPr lang="cs" sz="1900"/>
              <a:t>. Proto ji škola poslala do PPP. Během dlouhého čekání na PPP už ale byla ve škole “zajištěna”. </a:t>
            </a:r>
            <a:endParaRPr/>
          </a:p>
          <a:p>
            <a:pPr indent="-228600" lvl="0" marL="457200" rtl="0" algn="l">
              <a:lnSpc>
                <a:spcPct val="100000"/>
              </a:lnSpc>
              <a:spcBef>
                <a:spcPts val="0"/>
              </a:spcBef>
              <a:spcAft>
                <a:spcPts val="0"/>
              </a:spcAft>
              <a:buSzPct val="84084"/>
              <a:buNone/>
            </a:pPr>
            <a:br>
              <a:rPr lang="cs"/>
            </a:br>
            <a:br>
              <a:rPr lang="cs"/>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p:nvPr/>
        </p:nvSpPr>
        <p:spPr>
          <a:xfrm>
            <a:off x="5" y="211825"/>
            <a:ext cx="5614800" cy="56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79646"/>
              </a:buClr>
              <a:buSzPts val="2500"/>
              <a:buFont typeface="Work Sans Light"/>
              <a:buNone/>
            </a:pPr>
            <a:r>
              <a:rPr b="0" i="0" lang="cs" sz="2500" u="none" cap="none" strike="noStrike">
                <a:solidFill>
                  <a:srgbClr val="F79646"/>
                </a:solidFill>
                <a:latin typeface="Work Sans Light"/>
                <a:ea typeface="Work Sans Light"/>
                <a:cs typeface="Work Sans Light"/>
                <a:sym typeface="Work Sans Light"/>
              </a:rPr>
              <a:t>Co nás dnes čeká</a:t>
            </a:r>
            <a:endParaRPr b="0" i="0" sz="2500" u="none" cap="none" strike="noStrike">
              <a:solidFill>
                <a:srgbClr val="000000"/>
              </a:solidFill>
              <a:latin typeface="Arial"/>
              <a:ea typeface="Arial"/>
              <a:cs typeface="Arial"/>
              <a:sym typeface="Arial"/>
            </a:endParaRPr>
          </a:p>
        </p:txBody>
      </p:sp>
      <p:sp>
        <p:nvSpPr>
          <p:cNvPr id="198" name="Google Shape;198;p11"/>
          <p:cNvSpPr/>
          <p:nvPr/>
        </p:nvSpPr>
        <p:spPr>
          <a:xfrm>
            <a:off x="1665767" y="1123275"/>
            <a:ext cx="7366548" cy="367020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1" lang="cs" sz="1510" u="none" cap="none" strike="noStrike">
                <a:solidFill>
                  <a:srgbClr val="4BACC6"/>
                </a:solidFill>
                <a:latin typeface="Work Sans Light"/>
                <a:ea typeface="Work Sans Light"/>
                <a:cs typeface="Work Sans Light"/>
                <a:sym typeface="Work Sans Light"/>
              </a:rPr>
              <a:t>8:30</a:t>
            </a:r>
            <a:r>
              <a:rPr b="0" i="0" lang="cs" sz="1510" u="none" cap="none" strike="noStrike">
                <a:solidFill>
                  <a:srgbClr val="4BACC6"/>
                </a:solidFill>
                <a:latin typeface="Work Sans Light"/>
                <a:ea typeface="Work Sans Light"/>
                <a:cs typeface="Work Sans Light"/>
                <a:sym typeface="Work Sans Light"/>
              </a:rPr>
              <a:t> 	</a:t>
            </a:r>
            <a:r>
              <a:rPr b="0" i="1" lang="cs" sz="1510" u="none" cap="none" strike="noStrike">
                <a:solidFill>
                  <a:srgbClr val="4BACC6"/>
                </a:solidFill>
                <a:latin typeface="Work Sans Light"/>
                <a:ea typeface="Work Sans Light"/>
                <a:cs typeface="Work Sans Light"/>
                <a:sym typeface="Work Sans Light"/>
              </a:rPr>
              <a:t>Uvítání, káva, neformální povídání</a:t>
            </a:r>
            <a:endParaRPr b="0" i="1" sz="1510" u="none" cap="none" strike="noStrike">
              <a:solidFill>
                <a:srgbClr val="4BACC6"/>
              </a:solidFill>
              <a:latin typeface="Work Sans Light"/>
              <a:ea typeface="Work Sans Light"/>
              <a:cs typeface="Work Sans Light"/>
              <a:sym typeface="Work Sans Light"/>
            </a:endParaRPr>
          </a:p>
          <a:p>
            <a:pPr indent="0" lvl="0" marL="0" marR="0" rtl="0" algn="l">
              <a:lnSpc>
                <a:spcPct val="100000"/>
              </a:lnSpc>
              <a:spcBef>
                <a:spcPts val="0"/>
              </a:spcBef>
              <a:spcAft>
                <a:spcPts val="0"/>
              </a:spcAft>
              <a:buNone/>
            </a:pPr>
            <a:r>
              <a:rPr b="0" i="0" lang="cs" sz="1510" u="none" cap="none" strike="noStrike">
                <a:solidFill>
                  <a:srgbClr val="4BACC6"/>
                </a:solidFill>
                <a:latin typeface="Work Sans Light"/>
                <a:ea typeface="Work Sans Light"/>
                <a:cs typeface="Work Sans Light"/>
                <a:sym typeface="Work Sans Light"/>
              </a:rPr>
              <a:t>8:45 	Ostrý start: Kde jsme a co se bude dít</a:t>
            </a:r>
            <a:br>
              <a:rPr b="0" i="0" lang="cs" sz="1510" u="none" cap="none" strike="noStrike">
                <a:solidFill>
                  <a:srgbClr val="4BACC6"/>
                </a:solidFill>
                <a:latin typeface="Work Sans Light"/>
                <a:ea typeface="Work Sans Light"/>
                <a:cs typeface="Work Sans Light"/>
                <a:sym typeface="Work Sans Light"/>
              </a:rPr>
            </a:br>
            <a:r>
              <a:rPr b="0" i="0" lang="cs" sz="1510" u="none" cap="none" strike="noStrike">
                <a:solidFill>
                  <a:srgbClr val="4BACC6"/>
                </a:solidFill>
                <a:latin typeface="Work Sans Light"/>
                <a:ea typeface="Work Sans Light"/>
                <a:cs typeface="Work Sans Light"/>
                <a:sym typeface="Work Sans Light"/>
              </a:rPr>
              <a:t>9:00	Co nám dělá dobře v práci – aktivita v malých skupinách na zahřátí 	</a:t>
            </a:r>
            <a:r>
              <a:rPr b="0" i="0" lang="cs" sz="1510" u="none" cap="none" strike="noStrike">
                <a:solidFill>
                  <a:srgbClr val="EF8600"/>
                </a:solidFill>
                <a:latin typeface="Work Sans Light"/>
                <a:ea typeface="Work Sans Light"/>
                <a:cs typeface="Work Sans Light"/>
                <a:sym typeface="Work Sans Light"/>
              </a:rPr>
              <a:t>(Anna Melicharová, Vláďa Kváča) </a:t>
            </a:r>
            <a:endParaRPr b="0" i="0" sz="1510" u="none" cap="none" strike="noStrike">
              <a:solidFill>
                <a:srgbClr val="EF8600"/>
              </a:solidFill>
              <a:latin typeface="Work Sans Light"/>
              <a:ea typeface="Work Sans Light"/>
              <a:cs typeface="Work Sans Light"/>
              <a:sym typeface="Work Sans Light"/>
            </a:endParaRPr>
          </a:p>
          <a:p>
            <a:pPr indent="0" lvl="0" marL="0" marR="0" rtl="0" algn="l">
              <a:lnSpc>
                <a:spcPct val="100000"/>
              </a:lnSpc>
              <a:spcBef>
                <a:spcPts val="0"/>
              </a:spcBef>
              <a:spcAft>
                <a:spcPts val="0"/>
              </a:spcAft>
              <a:buNone/>
            </a:pPr>
            <a:r>
              <a:rPr b="0" i="0" lang="cs" sz="1510" u="none" cap="none" strike="noStrike">
                <a:solidFill>
                  <a:srgbClr val="4BACC6"/>
                </a:solidFill>
                <a:latin typeface="Work Sans Light"/>
                <a:ea typeface="Work Sans Light"/>
                <a:cs typeface="Work Sans Light"/>
                <a:sym typeface="Work Sans Light"/>
              </a:rPr>
              <a:t>9:30 	Signály a jejich role v identifikaci osob, které (asi) potřebují naši 	podporu. Absence ve škole jako signál (</a:t>
            </a:r>
            <a:r>
              <a:rPr b="0" i="0" lang="cs" sz="1510" u="none" cap="none" strike="noStrike">
                <a:solidFill>
                  <a:srgbClr val="EF8600"/>
                </a:solidFill>
                <a:latin typeface="Work Sans Light"/>
                <a:ea typeface="Work Sans Light"/>
                <a:cs typeface="Work Sans Light"/>
                <a:sym typeface="Work Sans Light"/>
              </a:rPr>
              <a:t>Vláďa Kváča</a:t>
            </a:r>
            <a:r>
              <a:rPr b="0" i="0" lang="cs" sz="1510" u="none" cap="none" strike="noStrike">
                <a:solidFill>
                  <a:srgbClr val="4BACC6"/>
                </a:solidFill>
                <a:latin typeface="Work Sans Light"/>
                <a:ea typeface="Work Sans Light"/>
                <a:cs typeface="Work Sans Light"/>
                <a:sym typeface="Work Sans Light"/>
              </a:rPr>
              <a:t>)</a:t>
            </a:r>
            <a:endParaRPr/>
          </a:p>
          <a:p>
            <a:pPr indent="0" lvl="0" marL="0" marR="0" rtl="0" algn="l">
              <a:lnSpc>
                <a:spcPct val="100000"/>
              </a:lnSpc>
              <a:spcBef>
                <a:spcPts val="0"/>
              </a:spcBef>
              <a:spcAft>
                <a:spcPts val="0"/>
              </a:spcAft>
              <a:buNone/>
            </a:pPr>
            <a:r>
              <a:rPr b="0" i="0" lang="cs" sz="1510" u="none" cap="none" strike="noStrike">
                <a:solidFill>
                  <a:srgbClr val="4BACC6"/>
                </a:solidFill>
                <a:latin typeface="Work Sans Light"/>
                <a:ea typeface="Work Sans Light"/>
                <a:cs typeface="Work Sans Light"/>
                <a:sym typeface="Work Sans Light"/>
              </a:rPr>
              <a:t>9:40 	Esence absence – pohled z praxe ze školy </a:t>
            </a:r>
            <a:br>
              <a:rPr b="0" i="0" lang="cs" sz="1510" u="none" cap="none" strike="noStrike">
                <a:solidFill>
                  <a:srgbClr val="4BACC6"/>
                </a:solidFill>
                <a:latin typeface="Work Sans Light"/>
                <a:ea typeface="Work Sans Light"/>
                <a:cs typeface="Work Sans Light"/>
                <a:sym typeface="Work Sans Light"/>
              </a:rPr>
            </a:br>
            <a:r>
              <a:rPr b="0" i="0" lang="cs" sz="1510" u="none" cap="none" strike="noStrike">
                <a:solidFill>
                  <a:srgbClr val="4BACC6"/>
                </a:solidFill>
                <a:latin typeface="Work Sans Light"/>
                <a:ea typeface="Work Sans Light"/>
                <a:cs typeface="Work Sans Light"/>
                <a:sym typeface="Work Sans Light"/>
              </a:rPr>
              <a:t>	</a:t>
            </a:r>
            <a:r>
              <a:rPr b="0" i="0" lang="cs" sz="1510" u="none" cap="none" strike="noStrike">
                <a:solidFill>
                  <a:srgbClr val="EF8600"/>
                </a:solidFill>
                <a:latin typeface="Work Sans Light"/>
                <a:ea typeface="Work Sans Light"/>
                <a:cs typeface="Work Sans Light"/>
                <a:sym typeface="Work Sans Light"/>
              </a:rPr>
              <a:t>(Klára Vlková a Marek Černý)</a:t>
            </a:r>
            <a:endParaRPr b="0" i="0" sz="1510" u="none" cap="none" strike="noStrike">
              <a:solidFill>
                <a:srgbClr val="EF8600"/>
              </a:solidFill>
              <a:latin typeface="Work Sans Light"/>
              <a:ea typeface="Work Sans Light"/>
              <a:cs typeface="Work Sans Light"/>
              <a:sym typeface="Work Sans Light"/>
            </a:endParaRPr>
          </a:p>
          <a:p>
            <a:pPr indent="0" lvl="0" marL="0" marR="0" rtl="0" algn="l">
              <a:lnSpc>
                <a:spcPct val="100000"/>
              </a:lnSpc>
              <a:spcBef>
                <a:spcPts val="0"/>
              </a:spcBef>
              <a:spcAft>
                <a:spcPts val="0"/>
              </a:spcAft>
              <a:buNone/>
            </a:pPr>
            <a:r>
              <a:rPr b="0" i="1" lang="cs" sz="1510" u="none" cap="none" strike="noStrike">
                <a:solidFill>
                  <a:srgbClr val="4BACC6"/>
                </a:solidFill>
                <a:latin typeface="Work Sans Light"/>
                <a:ea typeface="Work Sans Light"/>
                <a:cs typeface="Work Sans Light"/>
                <a:sym typeface="Work Sans Light"/>
              </a:rPr>
              <a:t>10:10 	přestávka, káva, občerstvení</a:t>
            </a:r>
            <a:endParaRPr b="0" i="1" sz="1510" u="none" cap="none" strike="noStrike">
              <a:solidFill>
                <a:srgbClr val="4BACC6"/>
              </a:solidFill>
              <a:latin typeface="Work Sans Light"/>
              <a:ea typeface="Work Sans Light"/>
              <a:cs typeface="Work Sans Light"/>
              <a:sym typeface="Work Sans Light"/>
            </a:endParaRPr>
          </a:p>
          <a:p>
            <a:pPr indent="0" lvl="0" marL="0" marR="0" rtl="0" algn="l">
              <a:lnSpc>
                <a:spcPct val="100000"/>
              </a:lnSpc>
              <a:spcBef>
                <a:spcPts val="0"/>
              </a:spcBef>
              <a:spcAft>
                <a:spcPts val="0"/>
              </a:spcAft>
              <a:buNone/>
            </a:pPr>
            <a:r>
              <a:rPr b="0" i="0" lang="cs" sz="1510" u="none" cap="none" strike="noStrike">
                <a:solidFill>
                  <a:srgbClr val="4BACC6"/>
                </a:solidFill>
                <a:latin typeface="Work Sans Light"/>
                <a:ea typeface="Work Sans Light"/>
                <a:cs typeface="Work Sans Light"/>
                <a:sym typeface="Work Sans Light"/>
              </a:rPr>
              <a:t>10:30 	Esence absence– pohled z praxe z PPP </a:t>
            </a:r>
            <a:endParaRPr/>
          </a:p>
          <a:p>
            <a:pPr indent="0" lvl="0" marL="0" marR="0" rtl="0" algn="l">
              <a:lnSpc>
                <a:spcPct val="100000"/>
              </a:lnSpc>
              <a:spcBef>
                <a:spcPts val="0"/>
              </a:spcBef>
              <a:spcAft>
                <a:spcPts val="0"/>
              </a:spcAft>
              <a:buNone/>
            </a:pPr>
            <a:r>
              <a:rPr b="0" i="0" lang="cs" sz="1510" u="none" cap="none" strike="noStrike">
                <a:solidFill>
                  <a:srgbClr val="4BACC6"/>
                </a:solidFill>
                <a:latin typeface="Work Sans Light"/>
                <a:ea typeface="Work Sans Light"/>
                <a:cs typeface="Work Sans Light"/>
                <a:sym typeface="Work Sans Light"/>
              </a:rPr>
              <a:t>	</a:t>
            </a:r>
            <a:r>
              <a:rPr b="0" i="0" lang="cs" sz="1510" u="none" cap="none" strike="noStrike">
                <a:solidFill>
                  <a:srgbClr val="EF8600"/>
                </a:solidFill>
                <a:latin typeface="Work Sans Light"/>
                <a:ea typeface="Work Sans Light"/>
                <a:cs typeface="Work Sans Light"/>
                <a:sym typeface="Work Sans Light"/>
              </a:rPr>
              <a:t>(Kateřina Kondrysová a Eva Zábrodská)</a:t>
            </a:r>
            <a:endParaRPr/>
          </a:p>
          <a:p>
            <a:pPr indent="0" lvl="0" marL="0" marR="0" rtl="0" algn="l">
              <a:lnSpc>
                <a:spcPct val="100000"/>
              </a:lnSpc>
              <a:spcBef>
                <a:spcPts val="0"/>
              </a:spcBef>
              <a:spcAft>
                <a:spcPts val="0"/>
              </a:spcAft>
              <a:buNone/>
            </a:pPr>
            <a:r>
              <a:rPr b="0" i="0" lang="cs" sz="1510" u="none" cap="none" strike="noStrike">
                <a:solidFill>
                  <a:srgbClr val="4BACC6"/>
                </a:solidFill>
                <a:latin typeface="Work Sans Light"/>
                <a:ea typeface="Work Sans Light"/>
                <a:cs typeface="Work Sans Light"/>
                <a:sym typeface="Work Sans Light"/>
              </a:rPr>
              <a:t>11:00 	</a:t>
            </a:r>
            <a:r>
              <a:rPr b="1" i="0" lang="cs" sz="1510" u="none" cap="none" strike="noStrike">
                <a:solidFill>
                  <a:srgbClr val="4BACC6"/>
                </a:solidFill>
                <a:latin typeface="Work Sans Light"/>
                <a:ea typeface="Work Sans Light"/>
                <a:cs typeface="Work Sans Light"/>
                <a:sym typeface="Work Sans Light"/>
              </a:rPr>
              <a:t>Skupinové přemýšlení </a:t>
            </a:r>
            <a:r>
              <a:rPr b="0" i="0" lang="cs" sz="1510" u="none" cap="none" strike="noStrike">
                <a:solidFill>
                  <a:srgbClr val="4BACC6"/>
                </a:solidFill>
                <a:latin typeface="Work Sans Light"/>
                <a:ea typeface="Work Sans Light"/>
                <a:cs typeface="Work Sans Light"/>
                <a:sym typeface="Work Sans Light"/>
              </a:rPr>
              <a:t>nad kazuistikami: </a:t>
            </a:r>
            <a:br>
              <a:rPr b="0" i="0" lang="cs" sz="1510" u="none" cap="none" strike="noStrike">
                <a:solidFill>
                  <a:srgbClr val="4BACC6"/>
                </a:solidFill>
                <a:latin typeface="Work Sans Light"/>
                <a:ea typeface="Work Sans Light"/>
                <a:cs typeface="Work Sans Light"/>
                <a:sym typeface="Work Sans Light"/>
              </a:rPr>
            </a:br>
            <a:r>
              <a:rPr b="0" i="0" lang="cs" sz="1510" u="none" cap="none" strike="noStrike">
                <a:solidFill>
                  <a:srgbClr val="4BACC6"/>
                </a:solidFill>
                <a:latin typeface="Work Sans Light"/>
                <a:ea typeface="Work Sans Light"/>
                <a:cs typeface="Work Sans Light"/>
                <a:sym typeface="Work Sans Light"/>
              </a:rPr>
              <a:t>	Co může udělat škola před tím, než…</a:t>
            </a:r>
            <a:endParaRPr/>
          </a:p>
          <a:p>
            <a:pPr indent="0" lvl="0" marL="0" marR="0" rtl="0" algn="l">
              <a:lnSpc>
                <a:spcPct val="100000"/>
              </a:lnSpc>
              <a:spcBef>
                <a:spcPts val="0"/>
              </a:spcBef>
              <a:spcAft>
                <a:spcPts val="0"/>
              </a:spcAft>
              <a:buNone/>
            </a:pPr>
            <a:r>
              <a:rPr b="0" i="0" lang="cs" sz="1510" u="none" cap="none" strike="noStrike">
                <a:solidFill>
                  <a:srgbClr val="4BACC6"/>
                </a:solidFill>
                <a:latin typeface="Work Sans Light"/>
                <a:ea typeface="Work Sans Light"/>
                <a:cs typeface="Work Sans Light"/>
                <a:sym typeface="Work Sans Light"/>
              </a:rPr>
              <a:t>11:45	Shrnutí, další plány a rozloučení</a:t>
            </a:r>
            <a:endParaRPr b="0" i="0" sz="1510" u="none" cap="none" strike="noStrike">
              <a:solidFill>
                <a:srgbClr val="4BACC6"/>
              </a:solidFill>
              <a:latin typeface="Work Sans Light"/>
              <a:ea typeface="Work Sans Light"/>
              <a:cs typeface="Work Sans Light"/>
              <a:sym typeface="Work Sans Light"/>
            </a:endParaRPr>
          </a:p>
          <a:p>
            <a:pPr indent="0" lvl="0" marL="0" marR="0" rtl="0" algn="l">
              <a:lnSpc>
                <a:spcPct val="100000"/>
              </a:lnSpc>
              <a:spcBef>
                <a:spcPts val="0"/>
              </a:spcBef>
              <a:spcAft>
                <a:spcPts val="0"/>
              </a:spcAft>
              <a:buNone/>
            </a:pPr>
            <a:r>
              <a:rPr b="0" i="1" lang="cs" sz="1510" u="none" cap="none" strike="noStrike">
                <a:solidFill>
                  <a:srgbClr val="4BACC6"/>
                </a:solidFill>
                <a:latin typeface="Work Sans Light"/>
                <a:ea typeface="Work Sans Light"/>
                <a:cs typeface="Work Sans Light"/>
                <a:sym typeface="Work Sans Light"/>
              </a:rPr>
              <a:t>12:00</a:t>
            </a:r>
            <a:r>
              <a:rPr b="0" i="0" lang="cs" sz="1510" u="none" cap="none" strike="noStrike">
                <a:solidFill>
                  <a:srgbClr val="4BACC6"/>
                </a:solidFill>
                <a:latin typeface="Work Sans Light"/>
                <a:ea typeface="Work Sans Light"/>
                <a:cs typeface="Work Sans Light"/>
                <a:sym typeface="Work Sans Light"/>
              </a:rPr>
              <a:t>	</a:t>
            </a:r>
            <a:r>
              <a:rPr b="0" i="1" lang="cs" sz="1510" u="none" cap="none" strike="noStrike">
                <a:solidFill>
                  <a:srgbClr val="4BACC6"/>
                </a:solidFill>
                <a:latin typeface="Work Sans Light"/>
                <a:ea typeface="Work Sans Light"/>
                <a:cs typeface="Work Sans Light"/>
                <a:sym typeface="Work Sans Light"/>
              </a:rPr>
              <a:t>Konec</a:t>
            </a:r>
            <a:endParaRPr b="0" i="1" sz="1510" u="none" cap="none" strike="noStrike">
              <a:solidFill>
                <a:srgbClr val="4BACC6"/>
              </a:solidFill>
              <a:latin typeface="Work Sans Light"/>
              <a:ea typeface="Work Sans Light"/>
              <a:cs typeface="Work Sans Light"/>
              <a:sym typeface="Work Sans Light"/>
            </a:endParaRPr>
          </a:p>
        </p:txBody>
      </p:sp>
      <p:pic>
        <p:nvPicPr>
          <p:cNvPr id="199" name="Google Shape;199;p11"/>
          <p:cNvPicPr preferRelativeResize="0"/>
          <p:nvPr/>
        </p:nvPicPr>
        <p:blipFill rotWithShape="1">
          <a:blip r:embed="rId3">
            <a:alphaModFix/>
          </a:blip>
          <a:srcRect b="0" l="0" r="0" t="0"/>
          <a:stretch/>
        </p:blipFill>
        <p:spPr>
          <a:xfrm rot="7311600">
            <a:off x="7732440" y="-756000"/>
            <a:ext cx="2327040" cy="2327040"/>
          </a:xfrm>
          <a:prstGeom prst="rect">
            <a:avLst/>
          </a:prstGeom>
          <a:noFill/>
          <a:ln>
            <a:noFill/>
          </a:ln>
        </p:spPr>
      </p:pic>
      <p:pic>
        <p:nvPicPr>
          <p:cNvPr id="200" name="Google Shape;200;p11"/>
          <p:cNvPicPr preferRelativeResize="0"/>
          <p:nvPr/>
        </p:nvPicPr>
        <p:blipFill rotWithShape="1">
          <a:blip r:embed="rId4">
            <a:alphaModFix/>
          </a:blip>
          <a:srcRect b="0" l="0" r="0" t="0"/>
          <a:stretch/>
        </p:blipFill>
        <p:spPr>
          <a:xfrm rot="9721200">
            <a:off x="-769320" y="3526200"/>
            <a:ext cx="2327040" cy="232704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92"/>
          <p:cNvSpPr/>
          <p:nvPr/>
        </p:nvSpPr>
        <p:spPr>
          <a:xfrm>
            <a:off x="325080" y="180000"/>
            <a:ext cx="5614920" cy="5641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92"/>
          <p:cNvSpPr/>
          <p:nvPr/>
        </p:nvSpPr>
        <p:spPr>
          <a:xfrm>
            <a:off x="822340" y="996025"/>
            <a:ext cx="7616100" cy="2954625"/>
          </a:xfrm>
          <a:prstGeom prst="rect">
            <a:avLst/>
          </a:prstGeom>
          <a:noFill/>
          <a:ln>
            <a:noFill/>
          </a:ln>
        </p:spPr>
        <p:txBody>
          <a:bodyPr anchorCtr="0" anchor="t" bIns="91425" lIns="91425" spcFirstLastPara="1" rIns="91425" wrap="square" tIns="91425">
            <a:spAutoFit/>
          </a:bodyPr>
          <a:lstStyle/>
          <a:p>
            <a:pPr indent="-324000" lvl="0" marL="457200" marR="0" rtl="0" algn="l">
              <a:lnSpc>
                <a:spcPct val="20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Rozdělte se do 6 skupin tak, aby v každé byly zastoupeny tyto barvy puntíků</a:t>
            </a:r>
            <a:endParaRPr b="0" i="0" sz="1800" u="none" cap="none" strike="noStrike">
              <a:solidFill>
                <a:srgbClr val="000000"/>
              </a:solidFill>
              <a:latin typeface="Arial"/>
              <a:ea typeface="Arial"/>
              <a:cs typeface="Arial"/>
              <a:sym typeface="Arial"/>
            </a:endParaRPr>
          </a:p>
          <a:p>
            <a:pPr indent="-324000" lvl="0" marL="457200" marR="0" rtl="0" algn="l">
              <a:lnSpc>
                <a:spcPct val="20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Každá skupina dostanete 2 kazuistiky s různými otázkami.</a:t>
            </a:r>
            <a:endParaRPr/>
          </a:p>
          <a:p>
            <a:pPr indent="-324000" lvl="0" marL="457200" marR="0" rtl="0" algn="l">
              <a:lnSpc>
                <a:spcPct val="20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Zkuste navrhnout vhodná řešení daných případů.</a:t>
            </a:r>
            <a:endParaRPr/>
          </a:p>
          <a:p>
            <a:pPr indent="-324000" lvl="0" marL="457200" marR="0" rtl="0" algn="l">
              <a:lnSpc>
                <a:spcPct val="20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25 min, poté si to projdeme v plénu</a:t>
            </a:r>
            <a:endParaRPr b="0" i="0" sz="1400" u="none" cap="none" strike="noStrike">
              <a:solidFill>
                <a:srgbClr val="000000"/>
              </a:solidFill>
              <a:latin typeface="Arial"/>
              <a:ea typeface="Arial"/>
              <a:cs typeface="Arial"/>
              <a:sym typeface="Arial"/>
            </a:endParaRPr>
          </a:p>
        </p:txBody>
      </p:sp>
      <p:pic>
        <p:nvPicPr>
          <p:cNvPr id="434" name="Google Shape;434;p92"/>
          <p:cNvPicPr preferRelativeResize="0"/>
          <p:nvPr/>
        </p:nvPicPr>
        <p:blipFill rotWithShape="1">
          <a:blip r:embed="rId3">
            <a:alphaModFix/>
          </a:blip>
          <a:srcRect b="0" l="0" r="0" t="0"/>
          <a:stretch/>
        </p:blipFill>
        <p:spPr>
          <a:xfrm rot="7311600">
            <a:off x="7732440" y="-756000"/>
            <a:ext cx="2327040" cy="2327040"/>
          </a:xfrm>
          <a:prstGeom prst="rect">
            <a:avLst/>
          </a:prstGeom>
          <a:noFill/>
          <a:ln>
            <a:noFill/>
          </a:ln>
        </p:spPr>
      </p:pic>
      <p:pic>
        <p:nvPicPr>
          <p:cNvPr id="435" name="Google Shape;435;p92"/>
          <p:cNvPicPr preferRelativeResize="0"/>
          <p:nvPr/>
        </p:nvPicPr>
        <p:blipFill rotWithShape="1">
          <a:blip r:embed="rId4">
            <a:alphaModFix/>
          </a:blip>
          <a:srcRect b="0" l="0" r="0" t="0"/>
          <a:stretch/>
        </p:blipFill>
        <p:spPr>
          <a:xfrm rot="9721200">
            <a:off x="-769320" y="3526200"/>
            <a:ext cx="2327040" cy="2327040"/>
          </a:xfrm>
          <a:prstGeom prst="rect">
            <a:avLst/>
          </a:prstGeom>
          <a:noFill/>
          <a:ln>
            <a:noFill/>
          </a:ln>
        </p:spPr>
      </p:pic>
      <p:sp>
        <p:nvSpPr>
          <p:cNvPr id="436" name="Google Shape;436;p92"/>
          <p:cNvSpPr/>
          <p:nvPr/>
        </p:nvSpPr>
        <p:spPr>
          <a:xfrm>
            <a:off x="942754" y="508063"/>
            <a:ext cx="5287924" cy="67707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79646"/>
              </a:buClr>
              <a:buSzPts val="2500"/>
              <a:buFont typeface="Work Sans Light"/>
              <a:buNone/>
            </a:pPr>
            <a:r>
              <a:rPr b="0" i="0" lang="cs" sz="3200" u="none" cap="none" strike="noStrike">
                <a:solidFill>
                  <a:srgbClr val="F79646"/>
                </a:solidFill>
                <a:latin typeface="Work Sans Light"/>
                <a:ea typeface="Work Sans Light"/>
                <a:cs typeface="Work Sans Light"/>
                <a:sym typeface="Work Sans Light"/>
              </a:rPr>
              <a:t>Skupinová práce</a:t>
            </a:r>
            <a:endParaRPr b="0" i="0" sz="3200" u="none" cap="none" strike="noStrike">
              <a:solidFill>
                <a:srgbClr val="000000"/>
              </a:solidFill>
              <a:latin typeface="Arial"/>
              <a:ea typeface="Arial"/>
              <a:cs typeface="Arial"/>
              <a:sym typeface="Arial"/>
            </a:endParaRPr>
          </a:p>
        </p:txBody>
      </p:sp>
      <p:sp>
        <p:nvSpPr>
          <p:cNvPr id="437" name="Google Shape;437;p92"/>
          <p:cNvSpPr/>
          <p:nvPr/>
        </p:nvSpPr>
        <p:spPr>
          <a:xfrm rot="-5400000">
            <a:off x="4094938" y="1767899"/>
            <a:ext cx="358775" cy="358775"/>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8" name="Google Shape;438;p92"/>
          <p:cNvSpPr/>
          <p:nvPr/>
        </p:nvSpPr>
        <p:spPr>
          <a:xfrm rot="-5400000">
            <a:off x="4822394" y="1767900"/>
            <a:ext cx="358775" cy="358775"/>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9" name="Google Shape;439;p92"/>
          <p:cNvSpPr/>
          <p:nvPr/>
        </p:nvSpPr>
        <p:spPr>
          <a:xfrm rot="-5400000">
            <a:off x="5538133" y="1777080"/>
            <a:ext cx="358775" cy="358775"/>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0" name="Google Shape;440;p92"/>
          <p:cNvSpPr/>
          <p:nvPr/>
        </p:nvSpPr>
        <p:spPr>
          <a:xfrm rot="-5400000">
            <a:off x="6258013" y="1777080"/>
            <a:ext cx="358775" cy="35877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93"/>
          <p:cNvSpPr/>
          <p:nvPr/>
        </p:nvSpPr>
        <p:spPr>
          <a:xfrm>
            <a:off x="325080" y="180000"/>
            <a:ext cx="5614920" cy="5641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93"/>
          <p:cNvSpPr/>
          <p:nvPr/>
        </p:nvSpPr>
        <p:spPr>
          <a:xfrm>
            <a:off x="822340" y="996025"/>
            <a:ext cx="7616100" cy="3416290"/>
          </a:xfrm>
          <a:prstGeom prst="rect">
            <a:avLst/>
          </a:prstGeom>
          <a:noFill/>
          <a:ln>
            <a:noFill/>
          </a:ln>
        </p:spPr>
        <p:txBody>
          <a:bodyPr anchorCtr="0" anchor="t" bIns="91425" lIns="91425" spcFirstLastPara="1" rIns="91425" wrap="square" tIns="91425">
            <a:spAutoFit/>
          </a:bodyPr>
          <a:lstStyle/>
          <a:p>
            <a:pPr indent="-324000" lvl="0" marL="457200" marR="0" rtl="0" algn="l">
              <a:lnSpc>
                <a:spcPct val="20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Co nového jste se naučili? </a:t>
            </a:r>
            <a:endParaRPr b="0" i="0" sz="1800" u="none" cap="none" strike="noStrike">
              <a:solidFill>
                <a:srgbClr val="000000"/>
              </a:solidFill>
              <a:latin typeface="Arial"/>
              <a:ea typeface="Arial"/>
              <a:cs typeface="Arial"/>
              <a:sym typeface="Arial"/>
            </a:endParaRPr>
          </a:p>
          <a:p>
            <a:pPr indent="-324000" lvl="0" marL="457200" marR="0" rtl="0" algn="l">
              <a:lnSpc>
                <a:spcPct val="20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Jaký nový vhled jste získali?</a:t>
            </a:r>
            <a:endParaRPr/>
          </a:p>
          <a:p>
            <a:pPr indent="-324000" lvl="0" marL="457200" marR="0" rtl="0" algn="l">
              <a:lnSpc>
                <a:spcPct val="20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Jak vám tu dnes bylo?</a:t>
            </a:r>
            <a:endParaRPr b="0" i="0" sz="1800" u="none" cap="none" strike="noStrike">
              <a:solidFill>
                <a:srgbClr val="4BACC6"/>
              </a:solidFill>
              <a:latin typeface="Work Sans Light"/>
              <a:ea typeface="Work Sans Light"/>
              <a:cs typeface="Work Sans Light"/>
              <a:sym typeface="Work Sans Light"/>
            </a:endParaRPr>
          </a:p>
          <a:p>
            <a:pPr indent="-324000" lvl="0" marL="457200" marR="0" rtl="0" algn="l">
              <a:lnSpc>
                <a:spcPct val="20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Napište cestou pryč na flip :-) </a:t>
            </a:r>
            <a:endParaRPr b="0" i="0" sz="18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1199"/>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7" name="Google Shape;447;p93"/>
          <p:cNvPicPr preferRelativeResize="0"/>
          <p:nvPr/>
        </p:nvPicPr>
        <p:blipFill rotWithShape="1">
          <a:blip r:embed="rId3">
            <a:alphaModFix/>
          </a:blip>
          <a:srcRect b="0" l="0" r="0" t="0"/>
          <a:stretch/>
        </p:blipFill>
        <p:spPr>
          <a:xfrm rot="7311600">
            <a:off x="7732440" y="-756000"/>
            <a:ext cx="2327040" cy="2327040"/>
          </a:xfrm>
          <a:prstGeom prst="rect">
            <a:avLst/>
          </a:prstGeom>
          <a:noFill/>
          <a:ln>
            <a:noFill/>
          </a:ln>
        </p:spPr>
      </p:pic>
      <p:pic>
        <p:nvPicPr>
          <p:cNvPr id="448" name="Google Shape;448;p93"/>
          <p:cNvPicPr preferRelativeResize="0"/>
          <p:nvPr/>
        </p:nvPicPr>
        <p:blipFill rotWithShape="1">
          <a:blip r:embed="rId4">
            <a:alphaModFix/>
          </a:blip>
          <a:srcRect b="0" l="0" r="0" t="0"/>
          <a:stretch/>
        </p:blipFill>
        <p:spPr>
          <a:xfrm rot="9721200">
            <a:off x="-769320" y="3526200"/>
            <a:ext cx="2327040" cy="2327040"/>
          </a:xfrm>
          <a:prstGeom prst="rect">
            <a:avLst/>
          </a:prstGeom>
          <a:noFill/>
          <a:ln>
            <a:noFill/>
          </a:ln>
        </p:spPr>
      </p:pic>
      <p:sp>
        <p:nvSpPr>
          <p:cNvPr id="449" name="Google Shape;449;p93"/>
          <p:cNvSpPr/>
          <p:nvPr/>
        </p:nvSpPr>
        <p:spPr>
          <a:xfrm>
            <a:off x="942754" y="508063"/>
            <a:ext cx="5287924" cy="67707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79646"/>
              </a:buClr>
              <a:buSzPts val="2500"/>
              <a:buFont typeface="Work Sans Light"/>
              <a:buNone/>
            </a:pPr>
            <a:r>
              <a:rPr b="0" i="0" lang="cs" sz="3200" u="none" cap="none" strike="noStrike">
                <a:solidFill>
                  <a:srgbClr val="F79646"/>
                </a:solidFill>
                <a:latin typeface="Work Sans Light"/>
                <a:ea typeface="Work Sans Light"/>
                <a:cs typeface="Work Sans Light"/>
                <a:sym typeface="Work Sans Light"/>
              </a:rPr>
              <a:t>Jaké to dnes bylo?</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1"/>
          <p:cNvSpPr/>
          <p:nvPr/>
        </p:nvSpPr>
        <p:spPr>
          <a:xfrm>
            <a:off x="1077165" y="770715"/>
            <a:ext cx="7785720" cy="366251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59E4C"/>
              </a:buClr>
              <a:buSzPts val="2500"/>
              <a:buFont typeface="Work Sans Light"/>
              <a:buNone/>
            </a:pPr>
            <a:r>
              <a:rPr b="0" i="0" lang="cs" sz="3200" u="none" cap="none" strike="noStrike">
                <a:solidFill>
                  <a:srgbClr val="F59E4C"/>
                </a:solidFill>
                <a:latin typeface="Work Sans Light"/>
                <a:ea typeface="Work Sans Light"/>
                <a:cs typeface="Work Sans Light"/>
                <a:sym typeface="Work Sans Light"/>
              </a:rPr>
              <a:t>Další kroky</a:t>
            </a:r>
            <a:endParaRPr b="0" i="0" sz="3200" u="none" cap="none" strike="noStrike">
              <a:solidFill>
                <a:srgbClr val="F59E4C"/>
              </a:solidFill>
              <a:latin typeface="Work Sans Light"/>
              <a:ea typeface="Work Sans Light"/>
              <a:cs typeface="Work Sans Light"/>
              <a:sym typeface="Work Sans Light"/>
            </a:endParaRPr>
          </a:p>
          <a:p>
            <a:pPr indent="0" lvl="0" marL="0" marR="0" rtl="0" algn="l">
              <a:lnSpc>
                <a:spcPct val="100000"/>
              </a:lnSpc>
              <a:spcBef>
                <a:spcPts val="0"/>
              </a:spcBef>
              <a:spcAft>
                <a:spcPts val="0"/>
              </a:spcAft>
              <a:buClr>
                <a:srgbClr val="F59E4C"/>
              </a:buClr>
              <a:buSzPts val="2500"/>
              <a:buFont typeface="Work Sans Light"/>
              <a:buNone/>
            </a:pPr>
            <a:r>
              <a:t/>
            </a:r>
            <a:endParaRPr b="0" i="0" sz="3200" u="none" cap="none" strike="noStrike">
              <a:solidFill>
                <a:srgbClr val="F59E4C"/>
              </a:solidFill>
              <a:latin typeface="Work Sans Light"/>
              <a:ea typeface="Work Sans Light"/>
              <a:cs typeface="Work Sans Light"/>
              <a:sym typeface="Work Sans Light"/>
            </a:endParaRPr>
          </a:p>
          <a:p>
            <a:pPr indent="-324360" lvl="0" marL="457200" marR="0" rtl="0" algn="l">
              <a:lnSpc>
                <a:spcPct val="18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Pošleme stručný zápis</a:t>
            </a:r>
            <a:endParaRPr b="0" i="0" sz="1800" u="none" cap="none" strike="noStrike">
              <a:solidFill>
                <a:srgbClr val="000000"/>
              </a:solidFill>
              <a:latin typeface="Arial"/>
              <a:ea typeface="Arial"/>
              <a:cs typeface="Arial"/>
              <a:sym typeface="Arial"/>
            </a:endParaRPr>
          </a:p>
          <a:p>
            <a:pPr indent="-324360" lvl="0" marL="457200" marR="0" rtl="0" algn="l">
              <a:lnSpc>
                <a:spcPct val="18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Nasdílíme kontakty</a:t>
            </a:r>
            <a:endParaRPr b="0" i="0" sz="1800" u="none" cap="none" strike="noStrike">
              <a:solidFill>
                <a:srgbClr val="000000"/>
              </a:solidFill>
              <a:latin typeface="Arial"/>
              <a:ea typeface="Arial"/>
              <a:cs typeface="Arial"/>
              <a:sym typeface="Arial"/>
            </a:endParaRPr>
          </a:p>
          <a:p>
            <a:pPr indent="-324360" lvl="0" marL="457200" marR="0" rtl="0" algn="l">
              <a:lnSpc>
                <a:spcPct val="180000"/>
              </a:lnSpc>
              <a:spcBef>
                <a:spcPts val="0"/>
              </a:spcBef>
              <a:spcAft>
                <a:spcPts val="0"/>
              </a:spcAft>
              <a:buClr>
                <a:srgbClr val="4BACC6"/>
              </a:buClr>
              <a:buSzPts val="1400"/>
              <a:buFont typeface="Work Sans Light"/>
              <a:buChar char="●"/>
            </a:pPr>
            <a:r>
              <a:rPr b="0" i="0" lang="cs" sz="1800" u="none" cap="none" strike="noStrike">
                <a:solidFill>
                  <a:srgbClr val="4BACC6"/>
                </a:solidFill>
                <a:latin typeface="Work Sans Light"/>
                <a:ea typeface="Work Sans Light"/>
                <a:cs typeface="Work Sans Light"/>
                <a:sym typeface="Work Sans Light"/>
              </a:rPr>
              <a:t>Těšíme se na 28. ledna, kdy s vámi chceme probrat naši novou službu – Podpůrné aktivizační centrum (PAC)</a:t>
            </a:r>
            <a:endParaRPr b="0" i="0" sz="1800" u="none" cap="none" strike="noStrike">
              <a:solidFill>
                <a:srgbClr val="000000"/>
              </a:solidFill>
              <a:latin typeface="Arial"/>
              <a:ea typeface="Arial"/>
              <a:cs typeface="Arial"/>
              <a:sym typeface="Arial"/>
            </a:endParaRPr>
          </a:p>
          <a:p>
            <a:pPr indent="0" lvl="0" marL="0" marR="0" rtl="0" algn="l">
              <a:lnSpc>
                <a:spcPct val="18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pic>
        <p:nvPicPr>
          <p:cNvPr id="455" name="Google Shape;455;p21"/>
          <p:cNvPicPr preferRelativeResize="0"/>
          <p:nvPr/>
        </p:nvPicPr>
        <p:blipFill rotWithShape="1">
          <a:blip r:embed="rId3">
            <a:alphaModFix/>
          </a:blip>
          <a:srcRect b="0" l="0" r="0" t="0"/>
          <a:stretch/>
        </p:blipFill>
        <p:spPr>
          <a:xfrm>
            <a:off x="-1983600" y="1973160"/>
            <a:ext cx="5143320" cy="514332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22"/>
          <p:cNvPicPr preferRelativeResize="0"/>
          <p:nvPr/>
        </p:nvPicPr>
        <p:blipFill rotWithShape="1">
          <a:blip r:embed="rId3">
            <a:alphaModFix/>
          </a:blip>
          <a:srcRect b="0" l="0" r="0" t="0"/>
          <a:stretch/>
        </p:blipFill>
        <p:spPr>
          <a:xfrm>
            <a:off x="3127680" y="2174040"/>
            <a:ext cx="2573640" cy="1287720"/>
          </a:xfrm>
          <a:prstGeom prst="rect">
            <a:avLst/>
          </a:prstGeom>
          <a:noFill/>
          <a:ln>
            <a:noFill/>
          </a:ln>
        </p:spPr>
      </p:pic>
      <p:sp>
        <p:nvSpPr>
          <p:cNvPr id="461" name="Google Shape;461;p22"/>
          <p:cNvSpPr/>
          <p:nvPr/>
        </p:nvSpPr>
        <p:spPr>
          <a:xfrm>
            <a:off x="175" y="744890"/>
            <a:ext cx="9143700" cy="133879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79646"/>
              </a:buClr>
              <a:buSzPts val="2500"/>
              <a:buFont typeface="Work Sans Thin"/>
              <a:buNone/>
            </a:pPr>
            <a:r>
              <a:rPr b="0" i="0" lang="cs" sz="2500" u="none" cap="none" strike="noStrike">
                <a:solidFill>
                  <a:srgbClr val="F79646"/>
                </a:solidFill>
                <a:latin typeface="Work Sans Medium"/>
                <a:ea typeface="Work Sans Medium"/>
                <a:cs typeface="Work Sans Medium"/>
                <a:sym typeface="Work Sans Medium"/>
              </a:rPr>
              <a:t>Děkujeme, že jste tu dnes byli s námi, </a:t>
            </a:r>
            <a:endParaRPr b="0" i="0" sz="2500" u="none" cap="none" strike="noStrike">
              <a:solidFill>
                <a:srgbClr val="000000"/>
              </a:solidFill>
              <a:latin typeface="Work Sans Medium"/>
              <a:ea typeface="Work Sans Medium"/>
              <a:cs typeface="Work Sans Medium"/>
              <a:sym typeface="Work Sans Medium"/>
            </a:endParaRPr>
          </a:p>
          <a:p>
            <a:pPr indent="0" lvl="0" marL="0" marR="0" rtl="0" algn="ctr">
              <a:lnSpc>
                <a:spcPct val="100000"/>
              </a:lnSpc>
              <a:spcBef>
                <a:spcPts val="0"/>
              </a:spcBef>
              <a:spcAft>
                <a:spcPts val="0"/>
              </a:spcAft>
              <a:buClr>
                <a:srgbClr val="F79646"/>
              </a:buClr>
              <a:buSzPts val="2500"/>
              <a:buFont typeface="Work Sans Thin"/>
              <a:buNone/>
            </a:pPr>
            <a:r>
              <a:rPr b="0" i="0" lang="cs" sz="2500" u="none" cap="none" strike="noStrike">
                <a:solidFill>
                  <a:srgbClr val="F79646"/>
                </a:solidFill>
                <a:latin typeface="Work Sans Medium"/>
                <a:ea typeface="Work Sans Medium"/>
                <a:cs typeface="Work Sans Medium"/>
                <a:sym typeface="Work Sans Medium"/>
              </a:rPr>
              <a:t>mluvili s námi a hlavně mluvili spolu!</a:t>
            </a:r>
            <a:endParaRPr b="0" i="0" sz="2500" u="none" cap="none" strike="noStrike">
              <a:solidFill>
                <a:srgbClr val="F79646"/>
              </a:solidFill>
              <a:latin typeface="Work Sans Medium"/>
              <a:ea typeface="Work Sans Medium"/>
              <a:cs typeface="Work Sans Medium"/>
              <a:sym typeface="Work Sans Medium"/>
            </a:endParaRPr>
          </a:p>
          <a:p>
            <a:pPr indent="0" lvl="0" marL="0" marR="0" rtl="0" algn="ctr">
              <a:lnSpc>
                <a:spcPct val="100000"/>
              </a:lnSpc>
              <a:spcBef>
                <a:spcPts val="0"/>
              </a:spcBef>
              <a:spcAft>
                <a:spcPts val="0"/>
              </a:spcAft>
              <a:buClr>
                <a:srgbClr val="F79646"/>
              </a:buClr>
              <a:buSzPts val="2500"/>
              <a:buFont typeface="Work Sans Thin"/>
              <a:buNone/>
            </a:pPr>
            <a:r>
              <a:t/>
            </a:r>
            <a:endParaRPr b="0" i="0" sz="2500" u="none" cap="none" strike="noStrike">
              <a:solidFill>
                <a:srgbClr val="F79646"/>
              </a:solidFill>
              <a:latin typeface="Work Sans Thin"/>
              <a:ea typeface="Work Sans Thin"/>
              <a:cs typeface="Work Sans Thin"/>
              <a:sym typeface="Work Sans Thin"/>
            </a:endParaRPr>
          </a:p>
        </p:txBody>
      </p:sp>
      <p:pic>
        <p:nvPicPr>
          <p:cNvPr id="462" name="Google Shape;462;p22"/>
          <p:cNvPicPr preferRelativeResize="0"/>
          <p:nvPr/>
        </p:nvPicPr>
        <p:blipFill rotWithShape="1">
          <a:blip r:embed="rId4">
            <a:alphaModFix/>
          </a:blip>
          <a:srcRect b="0" l="0" r="0" t="0"/>
          <a:stretch/>
        </p:blipFill>
        <p:spPr>
          <a:xfrm>
            <a:off x="7763400" y="4109400"/>
            <a:ext cx="2233800" cy="2233800"/>
          </a:xfrm>
          <a:prstGeom prst="rect">
            <a:avLst/>
          </a:prstGeom>
          <a:noFill/>
          <a:ln>
            <a:noFill/>
          </a:ln>
        </p:spPr>
      </p:pic>
      <p:pic>
        <p:nvPicPr>
          <p:cNvPr id="463" name="Google Shape;463;p22"/>
          <p:cNvPicPr preferRelativeResize="0"/>
          <p:nvPr/>
        </p:nvPicPr>
        <p:blipFill rotWithShape="1">
          <a:blip r:embed="rId5">
            <a:alphaModFix/>
          </a:blip>
          <a:srcRect b="0" l="0" r="0" t="0"/>
          <a:stretch/>
        </p:blipFill>
        <p:spPr>
          <a:xfrm rot="-4293000">
            <a:off x="-1039680" y="3327840"/>
            <a:ext cx="2390040" cy="23900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5"/>
          <p:cNvPicPr preferRelativeResize="0"/>
          <p:nvPr/>
        </p:nvPicPr>
        <p:blipFill rotWithShape="1">
          <a:blip r:embed="rId3">
            <a:alphaModFix/>
          </a:blip>
          <a:srcRect b="0" l="0" r="0" t="0"/>
          <a:stretch/>
        </p:blipFill>
        <p:spPr>
          <a:xfrm>
            <a:off x="-1983600" y="2991292"/>
            <a:ext cx="3819488" cy="4125187"/>
          </a:xfrm>
          <a:prstGeom prst="rect">
            <a:avLst/>
          </a:prstGeom>
          <a:noFill/>
          <a:ln>
            <a:noFill/>
          </a:ln>
        </p:spPr>
      </p:pic>
      <p:sp>
        <p:nvSpPr>
          <p:cNvPr id="206" name="Google Shape;206;p5"/>
          <p:cNvSpPr/>
          <p:nvPr/>
        </p:nvSpPr>
        <p:spPr>
          <a:xfrm>
            <a:off x="941433" y="1804625"/>
            <a:ext cx="7785720" cy="3120824"/>
          </a:xfrm>
          <a:prstGeom prst="rect">
            <a:avLst/>
          </a:prstGeom>
          <a:noFill/>
          <a:ln>
            <a:noFill/>
          </a:ln>
        </p:spPr>
        <p:txBody>
          <a:bodyPr anchorCtr="0" anchor="t" bIns="91425" lIns="91425" spcFirstLastPara="1" rIns="91425" wrap="square" tIns="91425">
            <a:spAutoFit/>
          </a:bodyPr>
          <a:lstStyle/>
          <a:p>
            <a:pPr indent="-324000" lvl="0" marL="457200" marR="0" rtl="0" algn="l">
              <a:lnSpc>
                <a:spcPct val="100000"/>
              </a:lnSpc>
              <a:spcBef>
                <a:spcPts val="0"/>
              </a:spcBef>
              <a:spcAft>
                <a:spcPts val="0"/>
              </a:spcAft>
              <a:buClr>
                <a:srgbClr val="4BACC6"/>
              </a:buClr>
              <a:buSzPts val="1500"/>
              <a:buFont typeface="Work Sans Light"/>
              <a:buChar char="●"/>
            </a:pPr>
            <a:r>
              <a:rPr b="0" i="0" lang="cs" sz="1800" u="none" cap="none" strike="noStrike">
                <a:solidFill>
                  <a:srgbClr val="4BACC6"/>
                </a:solidFill>
                <a:latin typeface="Work Sans Light"/>
                <a:ea typeface="Work Sans Light"/>
                <a:cs typeface="Work Sans Light"/>
                <a:sym typeface="Work Sans Light"/>
              </a:rPr>
              <a:t>Chceme, aby děti měly méně psychických problémů a ty, které už vznikly, se dobře a rychle řešily.</a:t>
            </a:r>
            <a:endParaRPr/>
          </a:p>
          <a:p>
            <a:pPr indent="-324000" lvl="0" marL="457200" marR="0" rtl="0" algn="l">
              <a:lnSpc>
                <a:spcPct val="100000"/>
              </a:lnSpc>
              <a:spcBef>
                <a:spcPts val="0"/>
              </a:spcBef>
              <a:spcAft>
                <a:spcPts val="0"/>
              </a:spcAft>
              <a:buClr>
                <a:srgbClr val="4BACC6"/>
              </a:buClr>
              <a:buSzPts val="1500"/>
              <a:buFont typeface="Work Sans Light"/>
              <a:buChar char="●"/>
            </a:pPr>
            <a:r>
              <a:rPr b="0" i="0" lang="cs" sz="1800" u="none" cap="none" strike="noStrike">
                <a:solidFill>
                  <a:srgbClr val="4BACC6"/>
                </a:solidFill>
                <a:latin typeface="Work Sans Light"/>
                <a:ea typeface="Work Sans Light"/>
                <a:cs typeface="Work Sans Light"/>
                <a:sym typeface="Work Sans Light"/>
              </a:rPr>
              <a:t>Duševní zdraví dětí na Plzeňsku vnímáme jako systém.</a:t>
            </a:r>
            <a:endParaRPr/>
          </a:p>
          <a:p>
            <a:pPr indent="-324000" lvl="0" marL="457200" marR="0" rtl="0" algn="l">
              <a:lnSpc>
                <a:spcPct val="100000"/>
              </a:lnSpc>
              <a:spcBef>
                <a:spcPts val="0"/>
              </a:spcBef>
              <a:spcAft>
                <a:spcPts val="0"/>
              </a:spcAft>
              <a:buClr>
                <a:srgbClr val="4BACC6"/>
              </a:buClr>
              <a:buSzPts val="1500"/>
              <a:buFont typeface="Work Sans Light"/>
              <a:buChar char="●"/>
            </a:pPr>
            <a:r>
              <a:rPr b="0" i="0" lang="cs" sz="1800" u="none" cap="none" strike="noStrike">
                <a:solidFill>
                  <a:srgbClr val="4BACC6"/>
                </a:solidFill>
                <a:latin typeface="Work Sans Light"/>
                <a:ea typeface="Work Sans Light"/>
                <a:cs typeface="Work Sans Light"/>
                <a:sym typeface="Work Sans Light"/>
              </a:rPr>
              <a:t>Chceme pracovat ve prospěch systému, který řeší duševní problémy dětí, pomáhat mu se poznávat, pochopit a měnit k lepšímu.</a:t>
            </a:r>
            <a:endParaRPr/>
          </a:p>
          <a:p>
            <a:pPr indent="-324000" lvl="0" marL="457200" marR="0" rtl="0" algn="l">
              <a:lnSpc>
                <a:spcPct val="100000"/>
              </a:lnSpc>
              <a:spcBef>
                <a:spcPts val="0"/>
              </a:spcBef>
              <a:spcAft>
                <a:spcPts val="0"/>
              </a:spcAft>
              <a:buClr>
                <a:srgbClr val="4BACC6"/>
              </a:buClr>
              <a:buSzPts val="1500"/>
              <a:buFont typeface="Work Sans Light"/>
              <a:buChar char="●"/>
            </a:pPr>
            <a:r>
              <a:rPr b="0" i="0" lang="cs" sz="1800" u="none" cap="none" strike="noStrike">
                <a:solidFill>
                  <a:srgbClr val="4BACC6"/>
                </a:solidFill>
                <a:latin typeface="Work Sans Light"/>
                <a:ea typeface="Work Sans Light"/>
                <a:cs typeface="Work Sans Light"/>
                <a:sym typeface="Work Sans Light"/>
              </a:rPr>
              <a:t>Děláme to už rok…</a:t>
            </a:r>
            <a:endParaRPr/>
          </a:p>
          <a:p>
            <a:pPr indent="-235460" lvl="2" marL="457200" marR="0" rtl="0" algn="l">
              <a:lnSpc>
                <a:spcPct val="180000"/>
              </a:lnSpc>
              <a:spcBef>
                <a:spcPts val="0"/>
              </a:spcBef>
              <a:spcAft>
                <a:spcPts val="0"/>
              </a:spcAft>
              <a:buClr>
                <a:srgbClr val="4BACC6"/>
              </a:buClr>
              <a:buSzPts val="1400"/>
              <a:buFont typeface="Work Sans Light"/>
              <a:buNone/>
            </a:pPr>
            <a:r>
              <a:t/>
            </a:r>
            <a:endParaRPr b="0" i="0" sz="1800" u="none" cap="none" strike="noStrike">
              <a:solidFill>
                <a:srgbClr val="000000"/>
              </a:solidFill>
              <a:latin typeface="Arial"/>
              <a:ea typeface="Arial"/>
              <a:cs typeface="Arial"/>
              <a:sym typeface="Arial"/>
            </a:endParaRPr>
          </a:p>
          <a:p>
            <a:pPr indent="0" lvl="0" marL="0" marR="0" rtl="0" algn="l">
              <a:lnSpc>
                <a:spcPct val="18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07" name="Google Shape;207;p5"/>
          <p:cNvSpPr/>
          <p:nvPr/>
        </p:nvSpPr>
        <p:spPr>
          <a:xfrm>
            <a:off x="991439" y="211825"/>
            <a:ext cx="6756152"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cs" sz="3600" u="none" cap="none" strike="noStrike">
                <a:solidFill>
                  <a:srgbClr val="F79646"/>
                </a:solidFill>
                <a:latin typeface="Work Sans Light"/>
                <a:ea typeface="Work Sans Light"/>
                <a:cs typeface="Work Sans Light"/>
                <a:sym typeface="Work Sans Light"/>
              </a:rPr>
              <a:t>Vítejte</a:t>
            </a:r>
            <a:endParaRPr b="1" i="0" sz="3600" u="none" cap="none" strike="noStrike">
              <a:solidFill>
                <a:srgbClr val="000000"/>
              </a:solidFill>
              <a:latin typeface="Arial"/>
              <a:ea typeface="Arial"/>
              <a:cs typeface="Arial"/>
              <a:sym typeface="Arial"/>
            </a:endParaRPr>
          </a:p>
        </p:txBody>
      </p:sp>
      <p:pic>
        <p:nvPicPr>
          <p:cNvPr id="208" name="Google Shape;208;p5"/>
          <p:cNvPicPr preferRelativeResize="0"/>
          <p:nvPr/>
        </p:nvPicPr>
        <p:blipFill rotWithShape="1">
          <a:blip r:embed="rId4">
            <a:alphaModFix/>
          </a:blip>
          <a:srcRect b="0" l="0" r="0" t="0"/>
          <a:stretch/>
        </p:blipFill>
        <p:spPr>
          <a:xfrm>
            <a:off x="5488593" y="140278"/>
            <a:ext cx="3238560" cy="16203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6"/>
          <p:cNvSpPr/>
          <p:nvPr/>
        </p:nvSpPr>
        <p:spPr>
          <a:xfrm>
            <a:off x="1077165" y="770715"/>
            <a:ext cx="7785720" cy="366251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59E4C"/>
              </a:buClr>
              <a:buSzPts val="2500"/>
              <a:buFont typeface="Work Sans Light"/>
              <a:buNone/>
            </a:pPr>
            <a:r>
              <a:rPr b="1" i="0" lang="cs" sz="3200" u="none" cap="none" strike="noStrike">
                <a:solidFill>
                  <a:srgbClr val="F59E4C"/>
                </a:solidFill>
                <a:latin typeface="Work Sans Light"/>
                <a:ea typeface="Work Sans Light"/>
                <a:cs typeface="Work Sans Light"/>
                <a:sym typeface="Work Sans Light"/>
              </a:rPr>
              <a:t>Na rozcvičku práce ve dvojicích (kdo je lichý, může do trojice)</a:t>
            </a:r>
            <a:endParaRPr b="1" i="0" sz="3200" u="none" cap="none" strike="noStrike">
              <a:solidFill>
                <a:srgbClr val="F59E4C"/>
              </a:solidFill>
              <a:latin typeface="Work Sans Light"/>
              <a:ea typeface="Work Sans Light"/>
              <a:cs typeface="Work Sans Light"/>
              <a:sym typeface="Work Sans Light"/>
            </a:endParaRPr>
          </a:p>
          <a:p>
            <a:pPr indent="-324360" lvl="0" marL="457200" marR="0" rtl="0" algn="l">
              <a:lnSpc>
                <a:spcPct val="180000"/>
              </a:lnSpc>
              <a:spcBef>
                <a:spcPts val="0"/>
              </a:spcBef>
              <a:spcAft>
                <a:spcPts val="0"/>
              </a:spcAft>
              <a:buClr>
                <a:srgbClr val="4BACC6"/>
              </a:buClr>
              <a:buSzPts val="1400"/>
              <a:buFont typeface="Work Sans Light"/>
              <a:buChar char="●"/>
            </a:pPr>
            <a:r>
              <a:rPr b="1" i="0" lang="cs" sz="1800" u="none" cap="none" strike="noStrike">
                <a:solidFill>
                  <a:srgbClr val="4BACC6"/>
                </a:solidFill>
                <a:latin typeface="Work Sans Light"/>
                <a:ea typeface="Work Sans Light"/>
                <a:cs typeface="Work Sans Light"/>
                <a:sym typeface="Work Sans Light"/>
              </a:rPr>
              <a:t>Vytvořte dvojici s někým, s kým se neznáte, nebo s kým jste alespoň měsíc nemluvili.</a:t>
            </a:r>
            <a:endParaRPr/>
          </a:p>
          <a:p>
            <a:pPr indent="-324360" lvl="0" marL="457200" marR="0" rtl="0" algn="l">
              <a:lnSpc>
                <a:spcPct val="180000"/>
              </a:lnSpc>
              <a:spcBef>
                <a:spcPts val="0"/>
              </a:spcBef>
              <a:spcAft>
                <a:spcPts val="0"/>
              </a:spcAft>
              <a:buClr>
                <a:srgbClr val="4BACC6"/>
              </a:buClr>
              <a:buSzPts val="1400"/>
              <a:buFont typeface="Work Sans Light"/>
              <a:buChar char="●"/>
            </a:pPr>
            <a:r>
              <a:rPr b="1" i="0" lang="cs" sz="1800" u="none" cap="none" strike="noStrike">
                <a:solidFill>
                  <a:srgbClr val="4BACC6"/>
                </a:solidFill>
                <a:latin typeface="Work Sans Light"/>
                <a:ea typeface="Work Sans Light"/>
                <a:cs typeface="Work Sans Light"/>
                <a:sym typeface="Work Sans Light"/>
              </a:rPr>
              <a:t>Potřebujete každý jeden obrázek „teploměru“</a:t>
            </a:r>
            <a:br>
              <a:rPr b="1" i="0" lang="cs" sz="1800" u="none" cap="none" strike="noStrike">
                <a:solidFill>
                  <a:srgbClr val="4BACC6"/>
                </a:solidFill>
                <a:latin typeface="Work Sans Light"/>
                <a:ea typeface="Work Sans Light"/>
                <a:cs typeface="Work Sans Light"/>
                <a:sym typeface="Work Sans Light"/>
              </a:rPr>
            </a:br>
            <a:r>
              <a:rPr b="1" i="0" lang="cs" sz="1800" u="none" cap="none" strike="noStrike">
                <a:solidFill>
                  <a:srgbClr val="4BACC6"/>
                </a:solidFill>
                <a:latin typeface="Work Sans Light"/>
                <a:ea typeface="Work Sans Light"/>
                <a:cs typeface="Work Sans Light"/>
                <a:sym typeface="Work Sans Light"/>
              </a:rPr>
              <a:t>a jednu pastelku tak, abyste ve dvojici měli </a:t>
            </a:r>
            <a:br>
              <a:rPr b="1" i="0" lang="cs" sz="1800" u="none" cap="none" strike="noStrike">
                <a:solidFill>
                  <a:srgbClr val="4BACC6"/>
                </a:solidFill>
                <a:latin typeface="Work Sans Light"/>
                <a:ea typeface="Work Sans Light"/>
                <a:cs typeface="Work Sans Light"/>
                <a:sym typeface="Work Sans Light"/>
              </a:rPr>
            </a:br>
            <a:r>
              <a:rPr b="1" i="0" lang="cs" sz="1800" u="none" cap="none" strike="noStrike">
                <a:solidFill>
                  <a:srgbClr val="4BACC6"/>
                </a:solidFill>
                <a:latin typeface="Work Sans Light"/>
                <a:ea typeface="Work Sans Light"/>
                <a:cs typeface="Work Sans Light"/>
                <a:sym typeface="Work Sans Light"/>
              </a:rPr>
              <a:t>RŮZNÉ barvy.</a:t>
            </a:r>
            <a:endParaRPr/>
          </a:p>
        </p:txBody>
      </p:sp>
      <p:pic>
        <p:nvPicPr>
          <p:cNvPr id="214" name="Google Shape;214;p6"/>
          <p:cNvPicPr preferRelativeResize="0"/>
          <p:nvPr/>
        </p:nvPicPr>
        <p:blipFill rotWithShape="1">
          <a:blip r:embed="rId3">
            <a:alphaModFix/>
          </a:blip>
          <a:srcRect b="0" l="0" r="0" t="0"/>
          <a:stretch/>
        </p:blipFill>
        <p:spPr>
          <a:xfrm>
            <a:off x="0" y="3621732"/>
            <a:ext cx="1670091" cy="1734583"/>
          </a:xfrm>
          <a:prstGeom prst="rect">
            <a:avLst/>
          </a:prstGeom>
          <a:noFill/>
          <a:ln>
            <a:noFill/>
          </a:ln>
        </p:spPr>
      </p:pic>
      <p:pic>
        <p:nvPicPr>
          <p:cNvPr id="215" name="Google Shape;215;p6"/>
          <p:cNvPicPr preferRelativeResize="0"/>
          <p:nvPr/>
        </p:nvPicPr>
        <p:blipFill rotWithShape="1">
          <a:blip r:embed="rId4">
            <a:alphaModFix/>
          </a:blip>
          <a:srcRect b="0" l="0" r="0" t="0"/>
          <a:stretch/>
        </p:blipFill>
        <p:spPr>
          <a:xfrm>
            <a:off x="7023373" y="2650428"/>
            <a:ext cx="1339554" cy="18943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7"/>
          <p:cNvPicPr preferRelativeResize="0"/>
          <p:nvPr/>
        </p:nvPicPr>
        <p:blipFill rotWithShape="1">
          <a:blip r:embed="rId3">
            <a:alphaModFix/>
          </a:blip>
          <a:srcRect b="0" l="0" r="0" t="0"/>
          <a:stretch/>
        </p:blipFill>
        <p:spPr>
          <a:xfrm>
            <a:off x="5174458" y="0"/>
            <a:ext cx="3637049" cy="5143500"/>
          </a:xfrm>
          <a:prstGeom prst="rect">
            <a:avLst/>
          </a:prstGeom>
          <a:noFill/>
          <a:ln>
            <a:noFill/>
          </a:ln>
        </p:spPr>
      </p:pic>
      <p:sp>
        <p:nvSpPr>
          <p:cNvPr id="221" name="Google Shape;221;p7"/>
          <p:cNvSpPr txBox="1"/>
          <p:nvPr/>
        </p:nvSpPr>
        <p:spPr>
          <a:xfrm>
            <a:off x="635726" y="722811"/>
            <a:ext cx="4415245"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cs" sz="2000" u="none" cap="none" strike="noStrike">
                <a:solidFill>
                  <a:srgbClr val="EF8600"/>
                </a:solidFill>
                <a:latin typeface="Arial"/>
                <a:ea typeface="Arial"/>
                <a:cs typeface="Arial"/>
                <a:sym typeface="Arial"/>
              </a:rPr>
              <a:t>Přečtu vám postupně 5 výroků. </a:t>
            </a:r>
            <a:endParaRPr/>
          </a:p>
          <a:p>
            <a:pPr indent="0" lvl="0" marL="0" marR="0" rtl="0" algn="l">
              <a:lnSpc>
                <a:spcPct val="100000"/>
              </a:lnSpc>
              <a:spcBef>
                <a:spcPts val="0"/>
              </a:spcBef>
              <a:spcAft>
                <a:spcPts val="0"/>
              </a:spcAft>
              <a:buNone/>
            </a:pPr>
            <a:r>
              <a:t/>
            </a:r>
            <a:endParaRPr b="1" i="0" sz="2000" u="none" cap="none" strike="noStrike">
              <a:solidFill>
                <a:srgbClr val="EF8600"/>
              </a:solidFill>
              <a:latin typeface="Arial"/>
              <a:ea typeface="Arial"/>
              <a:cs typeface="Arial"/>
              <a:sym typeface="Arial"/>
            </a:endParaRPr>
          </a:p>
          <a:p>
            <a:pPr indent="0" lvl="0" marL="0" marR="0" rtl="0" algn="l">
              <a:lnSpc>
                <a:spcPct val="100000"/>
              </a:lnSpc>
              <a:spcBef>
                <a:spcPts val="0"/>
              </a:spcBef>
              <a:spcAft>
                <a:spcPts val="0"/>
              </a:spcAft>
              <a:buNone/>
            </a:pPr>
            <a:r>
              <a:rPr b="1" i="0" lang="cs" sz="2000" u="none" cap="none" strike="noStrike">
                <a:solidFill>
                  <a:srgbClr val="EF8600"/>
                </a:solidFill>
                <a:latin typeface="Arial"/>
                <a:ea typeface="Arial"/>
                <a:cs typeface="Arial"/>
                <a:sym typeface="Arial"/>
              </a:rPr>
              <a:t>Po každém výroku vyplňte 1-5 okének teploměru svojí pastelkou.</a:t>
            </a:r>
            <a:endParaRPr/>
          </a:p>
          <a:p>
            <a:pPr indent="0" lvl="0" marL="0" marR="0" rtl="0" algn="l">
              <a:lnSpc>
                <a:spcPct val="100000"/>
              </a:lnSpc>
              <a:spcBef>
                <a:spcPts val="0"/>
              </a:spcBef>
              <a:spcAft>
                <a:spcPts val="0"/>
              </a:spcAft>
              <a:buNone/>
            </a:pPr>
            <a:r>
              <a:rPr b="1" i="0" lang="cs" sz="2000" u="none" cap="none" strike="noStrike">
                <a:solidFill>
                  <a:srgbClr val="EF8600"/>
                </a:solidFill>
                <a:latin typeface="Arial"/>
                <a:ea typeface="Arial"/>
                <a:cs typeface="Arial"/>
                <a:sym typeface="Arial"/>
              </a:rPr>
              <a:t>1 = vůbec u mě neplatí</a:t>
            </a:r>
            <a:endParaRPr/>
          </a:p>
          <a:p>
            <a:pPr indent="0" lvl="0" marL="0" marR="0" rtl="0" algn="l">
              <a:lnSpc>
                <a:spcPct val="100000"/>
              </a:lnSpc>
              <a:spcBef>
                <a:spcPts val="0"/>
              </a:spcBef>
              <a:spcAft>
                <a:spcPts val="0"/>
              </a:spcAft>
              <a:buNone/>
            </a:pPr>
            <a:r>
              <a:rPr b="1" i="0" lang="cs" sz="2000" u="none" cap="none" strike="noStrike">
                <a:solidFill>
                  <a:srgbClr val="EF8600"/>
                </a:solidFill>
                <a:latin typeface="Arial"/>
                <a:ea typeface="Arial"/>
                <a:cs typeface="Arial"/>
                <a:sym typeface="Arial"/>
              </a:rPr>
              <a:t>5 = platí pro mě zcela</a:t>
            </a:r>
            <a:endParaRPr/>
          </a:p>
          <a:p>
            <a:pPr indent="0" lvl="0" marL="0" marR="0" rtl="0" algn="l">
              <a:lnSpc>
                <a:spcPct val="100000"/>
              </a:lnSpc>
              <a:spcBef>
                <a:spcPts val="0"/>
              </a:spcBef>
              <a:spcAft>
                <a:spcPts val="0"/>
              </a:spcAft>
              <a:buNone/>
            </a:pPr>
            <a:r>
              <a:t/>
            </a:r>
            <a:endParaRPr b="1" i="0" sz="2000" u="none" cap="none" strike="noStrike">
              <a:solidFill>
                <a:srgbClr val="EF8600"/>
              </a:solidFill>
              <a:latin typeface="Arial"/>
              <a:ea typeface="Arial"/>
              <a:cs typeface="Arial"/>
              <a:sym typeface="Arial"/>
            </a:endParaRPr>
          </a:p>
          <a:p>
            <a:pPr indent="0" lvl="0" marL="0" marR="0" rtl="0" algn="l">
              <a:lnSpc>
                <a:spcPct val="100000"/>
              </a:lnSpc>
              <a:spcBef>
                <a:spcPts val="0"/>
              </a:spcBef>
              <a:spcAft>
                <a:spcPts val="0"/>
              </a:spcAft>
              <a:buNone/>
            </a:pPr>
            <a:r>
              <a:rPr b="1" i="0" lang="cs" sz="2000" u="none" cap="none" strike="noStrike">
                <a:solidFill>
                  <a:srgbClr val="EF8600"/>
                </a:solidFill>
                <a:latin typeface="Arial"/>
                <a:ea typeface="Arial"/>
                <a:cs typeface="Arial"/>
                <a:sym typeface="Arial"/>
              </a:rPr>
              <a:t>Po vybarvení každého výroku si vyměňte teploměr s druhou osobou ve dvojici</a:t>
            </a:r>
            <a:endParaRPr b="1" i="0" sz="2000" u="none" cap="none" strike="noStrike">
              <a:solidFill>
                <a:srgbClr val="EF8600"/>
              </a:solidFill>
              <a:latin typeface="Arial"/>
              <a:ea typeface="Arial"/>
              <a:cs typeface="Arial"/>
              <a:sym typeface="Arial"/>
            </a:endParaRPr>
          </a:p>
        </p:txBody>
      </p:sp>
      <p:sp>
        <p:nvSpPr>
          <p:cNvPr id="222" name="Google Shape;222;p7"/>
          <p:cNvSpPr/>
          <p:nvPr/>
        </p:nvSpPr>
        <p:spPr>
          <a:xfrm>
            <a:off x="6749143" y="3317966"/>
            <a:ext cx="496388" cy="574944"/>
          </a:xfrm>
          <a:prstGeom prst="rect">
            <a:avLst/>
          </a:prstGeom>
          <a:solidFill>
            <a:srgbClr val="4285F4">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3" name="Google Shape;223;p7"/>
          <p:cNvSpPr/>
          <p:nvPr/>
        </p:nvSpPr>
        <p:spPr>
          <a:xfrm>
            <a:off x="6749143" y="2247766"/>
            <a:ext cx="496388" cy="574944"/>
          </a:xfrm>
          <a:prstGeom prst="rect">
            <a:avLst/>
          </a:prstGeom>
          <a:solidFill>
            <a:srgbClr val="4285F4">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4" name="Google Shape;224;p7"/>
          <p:cNvSpPr/>
          <p:nvPr/>
        </p:nvSpPr>
        <p:spPr>
          <a:xfrm>
            <a:off x="6749143" y="1175657"/>
            <a:ext cx="496388" cy="335592"/>
          </a:xfrm>
          <a:prstGeom prst="rect">
            <a:avLst/>
          </a:prstGeom>
          <a:solidFill>
            <a:srgbClr val="4285F4">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5" name="Google Shape;225;p7"/>
          <p:cNvSpPr/>
          <p:nvPr/>
        </p:nvSpPr>
        <p:spPr>
          <a:xfrm>
            <a:off x="6749143" y="1492432"/>
            <a:ext cx="496388" cy="755334"/>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6" name="Google Shape;226;p7"/>
          <p:cNvSpPr/>
          <p:nvPr/>
        </p:nvSpPr>
        <p:spPr>
          <a:xfrm>
            <a:off x="6749143" y="2822709"/>
            <a:ext cx="496388" cy="497165"/>
          </a:xfrm>
          <a:prstGeom prst="rect">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6"/>
          <p:cNvSpPr/>
          <p:nvPr/>
        </p:nvSpPr>
        <p:spPr>
          <a:xfrm>
            <a:off x="991439" y="955938"/>
            <a:ext cx="7785720" cy="2646848"/>
          </a:xfrm>
          <a:prstGeom prst="rect">
            <a:avLst/>
          </a:prstGeom>
          <a:noFill/>
          <a:ln>
            <a:noFill/>
          </a:ln>
        </p:spPr>
        <p:txBody>
          <a:bodyPr anchorCtr="0" anchor="t" bIns="91425" lIns="91425" spcFirstLastPara="1" rIns="91425" wrap="square" tIns="91425">
            <a:spAutoFit/>
          </a:bodyPr>
          <a:lstStyle/>
          <a:p>
            <a:pPr indent="-342900" lvl="0" marL="342900" marR="0" rtl="0" algn="l">
              <a:lnSpc>
                <a:spcPct val="100000"/>
              </a:lnSpc>
              <a:spcBef>
                <a:spcPts val="0"/>
              </a:spcBef>
              <a:spcAft>
                <a:spcPts val="0"/>
              </a:spcAft>
              <a:buClr>
                <a:srgbClr val="000000"/>
              </a:buClr>
              <a:buSzPts val="1600"/>
              <a:buFont typeface="Arial"/>
              <a:buAutoNum type="arabicPeriod"/>
            </a:pPr>
            <a:r>
              <a:rPr b="1" i="0" lang="cs" sz="1600" u="none" cap="none" strike="noStrike">
                <a:solidFill>
                  <a:srgbClr val="4BACC6"/>
                </a:solidFill>
                <a:latin typeface="Work Sans Light"/>
                <a:ea typeface="Work Sans Light"/>
                <a:cs typeface="Work Sans Light"/>
                <a:sym typeface="Work Sans Light"/>
              </a:rPr>
              <a:t>Když ráno přicházím do práce, cítím se spokojený a vítaný.</a:t>
            </a:r>
            <a:endParaRPr b="1" i="0" sz="1600" u="none" cap="none" strike="noStrike">
              <a:solidFill>
                <a:srgbClr val="4BACC6"/>
              </a:solidFill>
              <a:latin typeface="Work Sans Light"/>
              <a:ea typeface="Work Sans Light"/>
              <a:cs typeface="Work Sans Light"/>
              <a:sym typeface="Work Sans Light"/>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cs" sz="1600" u="none" cap="none" strike="noStrike">
                <a:solidFill>
                  <a:srgbClr val="4BACC6"/>
                </a:solidFill>
                <a:latin typeface="Work Sans Light"/>
                <a:ea typeface="Work Sans Light"/>
                <a:cs typeface="Work Sans Light"/>
                <a:sym typeface="Work Sans Light"/>
              </a:rPr>
              <a:t>Při rozhovorech s kolegy se cítím dobře - cítím, že mohu projevit svůj názor a že není žádné téma tabuizováno.</a:t>
            </a:r>
            <a:endParaRPr b="1" i="0" sz="1600" u="none" cap="none" strike="noStrike">
              <a:solidFill>
                <a:srgbClr val="4BACC6"/>
              </a:solidFill>
              <a:latin typeface="Work Sans Light"/>
              <a:ea typeface="Work Sans Light"/>
              <a:cs typeface="Work Sans Light"/>
              <a:sym typeface="Work Sans Light"/>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cs" sz="1600" u="none" cap="none" strike="noStrike">
                <a:solidFill>
                  <a:srgbClr val="4BACC6"/>
                </a:solidFill>
                <a:latin typeface="Work Sans Light"/>
                <a:ea typeface="Work Sans Light"/>
                <a:cs typeface="Work Sans Light"/>
                <a:sym typeface="Work Sans Light"/>
              </a:rPr>
              <a:t>Mám na pracovišti nějaké místo pro sebe, kde se cítím dobře a kde mohu v klidu pracovat nebo dočerpat energii.</a:t>
            </a:r>
            <a:endParaRPr b="1" i="0" sz="1600" u="none" cap="none" strike="noStrike">
              <a:solidFill>
                <a:srgbClr val="4BACC6"/>
              </a:solidFill>
              <a:latin typeface="Work Sans Light"/>
              <a:ea typeface="Work Sans Light"/>
              <a:cs typeface="Work Sans Light"/>
              <a:sym typeface="Work Sans Light"/>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cs" sz="1600" u="none" cap="none" strike="noStrike">
                <a:solidFill>
                  <a:srgbClr val="4BACC6"/>
                </a:solidFill>
                <a:latin typeface="Work Sans Light"/>
                <a:ea typeface="Work Sans Light"/>
                <a:cs typeface="Work Sans Light"/>
                <a:sym typeface="Work Sans Light"/>
              </a:rPr>
              <a:t>Rozumím pravidlům a zásadám, podle kterých pracujeme - nemám pocit, že by se nesrozumitelně proměňovali nebo byli závislé na něčí náladě,</a:t>
            </a:r>
            <a:endParaRPr b="1" i="0" sz="1600" u="none" cap="none" strike="noStrike">
              <a:solidFill>
                <a:srgbClr val="4BACC6"/>
              </a:solidFill>
              <a:latin typeface="Work Sans Light"/>
              <a:ea typeface="Work Sans Light"/>
              <a:cs typeface="Work Sans Light"/>
              <a:sym typeface="Work Sans Light"/>
            </a:endParaRPr>
          </a:p>
          <a:p>
            <a:pPr indent="-342900" lvl="0" marL="342900" marR="0" rtl="0" algn="l">
              <a:lnSpc>
                <a:spcPct val="100000"/>
              </a:lnSpc>
              <a:spcBef>
                <a:spcPts val="0"/>
              </a:spcBef>
              <a:spcAft>
                <a:spcPts val="0"/>
              </a:spcAft>
              <a:buClr>
                <a:srgbClr val="000000"/>
              </a:buClr>
              <a:buSzPts val="1600"/>
              <a:buFont typeface="Arial"/>
              <a:buAutoNum type="arabicPeriod"/>
            </a:pPr>
            <a:r>
              <a:rPr b="1" i="0" lang="cs" sz="1600" u="none" cap="none" strike="noStrike">
                <a:solidFill>
                  <a:srgbClr val="4BACC6"/>
                </a:solidFill>
                <a:latin typeface="Work Sans Light"/>
                <a:ea typeface="Work Sans Light"/>
                <a:cs typeface="Work Sans Light"/>
                <a:sym typeface="Work Sans Light"/>
              </a:rPr>
              <a:t>Můj osobní a pracovní život je oddělený - nedochází pravidelně k tomu, že by práce zasahovala do mého volného času.</a:t>
            </a:r>
            <a:endParaRPr b="1" i="0" sz="1600" u="none" cap="none" strike="noStrike">
              <a:solidFill>
                <a:srgbClr val="4BACC6"/>
              </a:solidFill>
              <a:latin typeface="Work Sans Light"/>
              <a:ea typeface="Work Sans Light"/>
              <a:cs typeface="Work Sans Light"/>
              <a:sym typeface="Work Sans Light"/>
            </a:endParaRPr>
          </a:p>
        </p:txBody>
      </p:sp>
      <p:pic>
        <p:nvPicPr>
          <p:cNvPr id="232" name="Google Shape;232;p56"/>
          <p:cNvPicPr preferRelativeResize="0"/>
          <p:nvPr/>
        </p:nvPicPr>
        <p:blipFill rotWithShape="1">
          <a:blip r:embed="rId3">
            <a:alphaModFix/>
          </a:blip>
          <a:srcRect b="0" l="0" r="0" t="0"/>
          <a:stretch/>
        </p:blipFill>
        <p:spPr>
          <a:xfrm>
            <a:off x="-2044560" y="1973160"/>
            <a:ext cx="5143320" cy="5143320"/>
          </a:xfrm>
          <a:prstGeom prst="rect">
            <a:avLst/>
          </a:prstGeom>
          <a:noFill/>
          <a:ln>
            <a:noFill/>
          </a:ln>
        </p:spPr>
      </p:pic>
      <p:sp>
        <p:nvSpPr>
          <p:cNvPr id="233" name="Google Shape;233;p56"/>
          <p:cNvSpPr/>
          <p:nvPr/>
        </p:nvSpPr>
        <p:spPr>
          <a:xfrm>
            <a:off x="991439" y="211825"/>
            <a:ext cx="6756152" cy="73863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cs" sz="3600" u="none" cap="none" strike="noStrike">
                <a:solidFill>
                  <a:srgbClr val="F79646"/>
                </a:solidFill>
                <a:latin typeface="Work Sans Light"/>
                <a:ea typeface="Work Sans Light"/>
                <a:cs typeface="Work Sans Light"/>
                <a:sym typeface="Work Sans Light"/>
              </a:rPr>
              <a:t>Oblasti</a:t>
            </a:r>
            <a:endParaRPr b="1" i="0" sz="3600" u="none" cap="none" strike="noStrike">
              <a:solidFill>
                <a:srgbClr val="000000"/>
              </a:solidFill>
              <a:latin typeface="Arial"/>
              <a:ea typeface="Arial"/>
              <a:cs typeface="Arial"/>
              <a:sym typeface="Arial"/>
            </a:endParaRPr>
          </a:p>
        </p:txBody>
      </p:sp>
      <p:sp>
        <p:nvSpPr>
          <p:cNvPr id="234" name="Google Shape;234;p56"/>
          <p:cNvSpPr txBox="1"/>
          <p:nvPr/>
        </p:nvSpPr>
        <p:spPr>
          <a:xfrm>
            <a:off x="3062178" y="3602786"/>
            <a:ext cx="549348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cs" sz="1600" u="none" cap="none" strike="noStrike">
                <a:solidFill>
                  <a:srgbClr val="F79646"/>
                </a:solidFill>
                <a:latin typeface="Work Sans Light"/>
                <a:ea typeface="Work Sans Light"/>
                <a:cs typeface="Work Sans Light"/>
                <a:sym typeface="Work Sans Light"/>
              </a:rPr>
              <a:t>Diskutujte s partnerem/partnerkou, proč jste v dané oblasti zvolili hodnotu 2, 3, 4 nebo 5 a nikoliv 1. Co dobrého zde máte, že to není úplně špatné?</a:t>
            </a:r>
            <a:endParaRPr b="1" i="0" sz="1600" u="none" cap="none" strike="noStrike">
              <a:solidFill>
                <a:srgbClr val="F79646"/>
              </a:solidFill>
              <a:latin typeface="Work Sans Light"/>
              <a:ea typeface="Work Sans Light"/>
              <a:cs typeface="Work Sans Light"/>
              <a:sym typeface="Work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8"/>
          <p:cNvSpPr/>
          <p:nvPr/>
        </p:nvSpPr>
        <p:spPr>
          <a:xfrm>
            <a:off x="818147" y="574703"/>
            <a:ext cx="6823117" cy="569356"/>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cs" sz="2500" u="none" cap="none" strike="noStrike">
                <a:solidFill>
                  <a:srgbClr val="F79646"/>
                </a:solidFill>
                <a:latin typeface="Work Sans Light"/>
                <a:ea typeface="Work Sans Light"/>
                <a:cs typeface="Work Sans Light"/>
                <a:sym typeface="Work Sans Light"/>
              </a:rPr>
              <a:t>Teoretické okénko: </a:t>
            </a:r>
            <a:r>
              <a:rPr b="1" i="0" lang="cs" sz="2500" u="none" cap="none" strike="noStrike">
                <a:solidFill>
                  <a:srgbClr val="F79646"/>
                </a:solidFill>
                <a:latin typeface="Work Sans Light"/>
                <a:ea typeface="Work Sans Light"/>
                <a:cs typeface="Work Sans Light"/>
                <a:sym typeface="Work Sans Light"/>
              </a:rPr>
              <a:t>Tip na práci se škálami</a:t>
            </a:r>
            <a:endParaRPr b="1" i="0" sz="2500" u="none" cap="none" strike="noStrike">
              <a:solidFill>
                <a:srgbClr val="000000"/>
              </a:solidFill>
              <a:latin typeface="Arial"/>
              <a:ea typeface="Arial"/>
              <a:cs typeface="Arial"/>
              <a:sym typeface="Arial"/>
            </a:endParaRPr>
          </a:p>
        </p:txBody>
      </p:sp>
      <p:pic>
        <p:nvPicPr>
          <p:cNvPr id="240" name="Google Shape;240;p8"/>
          <p:cNvPicPr preferRelativeResize="0"/>
          <p:nvPr/>
        </p:nvPicPr>
        <p:blipFill rotWithShape="1">
          <a:blip r:embed="rId3">
            <a:alphaModFix/>
          </a:blip>
          <a:srcRect b="0" l="0" r="0" t="0"/>
          <a:stretch/>
        </p:blipFill>
        <p:spPr>
          <a:xfrm rot="7311600">
            <a:off x="7732440" y="-756000"/>
            <a:ext cx="2327040" cy="2327040"/>
          </a:xfrm>
          <a:prstGeom prst="rect">
            <a:avLst/>
          </a:prstGeom>
          <a:noFill/>
          <a:ln>
            <a:noFill/>
          </a:ln>
        </p:spPr>
      </p:pic>
      <p:pic>
        <p:nvPicPr>
          <p:cNvPr id="241" name="Google Shape;241;p8"/>
          <p:cNvPicPr preferRelativeResize="0"/>
          <p:nvPr/>
        </p:nvPicPr>
        <p:blipFill rotWithShape="1">
          <a:blip r:embed="rId4">
            <a:alphaModFix/>
          </a:blip>
          <a:srcRect b="0" l="0" r="0" t="0"/>
          <a:stretch/>
        </p:blipFill>
        <p:spPr>
          <a:xfrm rot="9721200">
            <a:off x="-287311" y="4157066"/>
            <a:ext cx="2327040" cy="2327040"/>
          </a:xfrm>
          <a:prstGeom prst="rect">
            <a:avLst/>
          </a:prstGeom>
          <a:noFill/>
          <a:ln>
            <a:noFill/>
          </a:ln>
        </p:spPr>
      </p:pic>
      <p:sp>
        <p:nvSpPr>
          <p:cNvPr id="242" name="Google Shape;242;p8"/>
          <p:cNvSpPr/>
          <p:nvPr/>
        </p:nvSpPr>
        <p:spPr>
          <a:xfrm>
            <a:off x="974651" y="1322748"/>
            <a:ext cx="7194698" cy="3262432"/>
          </a:xfrm>
          <a:prstGeom prst="rect">
            <a:avLst/>
          </a:prstGeom>
          <a:noFill/>
          <a:ln>
            <a:noFill/>
          </a:ln>
        </p:spPr>
        <p:txBody>
          <a:bodyPr anchorCtr="0" anchor="t" bIns="45700" lIns="91425" spcFirstLastPara="1" rIns="91425" wrap="square" tIns="45700">
            <a:spAutoFit/>
          </a:bodyPr>
          <a:lstStyle/>
          <a:p>
            <a:pPr indent="0" lvl="0" marL="133200" marR="0" rtl="0" algn="l">
              <a:lnSpc>
                <a:spcPct val="100000"/>
              </a:lnSpc>
              <a:spcBef>
                <a:spcPts val="0"/>
              </a:spcBef>
              <a:spcAft>
                <a:spcPts val="0"/>
              </a:spcAft>
              <a:buNone/>
            </a:pPr>
            <a:r>
              <a:rPr b="0" i="0" lang="cs" sz="1400" u="none" cap="none" strike="noStrike">
                <a:solidFill>
                  <a:srgbClr val="4BACC6"/>
                </a:solidFill>
                <a:latin typeface="Work Sans Light"/>
                <a:ea typeface="Work Sans Light"/>
                <a:cs typeface="Work Sans Light"/>
                <a:sym typeface="Work Sans Light"/>
              </a:rPr>
              <a:t>Škálu formulujte z pozice pozitivního jevu:</a:t>
            </a:r>
            <a:endParaRPr/>
          </a:p>
          <a:p>
            <a:pPr indent="0" lvl="0" marL="133200" marR="0" rtl="0" algn="ctr">
              <a:lnSpc>
                <a:spcPct val="100000"/>
              </a:lnSpc>
              <a:spcBef>
                <a:spcPts val="0"/>
              </a:spcBef>
              <a:spcAft>
                <a:spcPts val="0"/>
              </a:spcAft>
              <a:buNone/>
            </a:pPr>
            <a:r>
              <a:rPr b="1" i="0" lang="cs" sz="1600" u="none" cap="none" strike="sngStrike">
                <a:solidFill>
                  <a:srgbClr val="4BACC6"/>
                </a:solidFill>
                <a:latin typeface="Work Sans Light"/>
                <a:ea typeface="Work Sans Light"/>
                <a:cs typeface="Work Sans Light"/>
                <a:sym typeface="Work Sans Light"/>
              </a:rPr>
              <a:t>Jak moc ses tento týden bál/a jít do školy?</a:t>
            </a:r>
            <a:endParaRPr/>
          </a:p>
          <a:p>
            <a:pPr indent="0" lvl="0" marL="133200" marR="0" rtl="0" algn="ctr">
              <a:lnSpc>
                <a:spcPct val="100000"/>
              </a:lnSpc>
              <a:spcBef>
                <a:spcPts val="0"/>
              </a:spcBef>
              <a:spcAft>
                <a:spcPts val="0"/>
              </a:spcAft>
              <a:buNone/>
            </a:pPr>
            <a:r>
              <a:rPr b="1" i="0" lang="cs" sz="1600" u="none" cap="none" strike="noStrike">
                <a:solidFill>
                  <a:srgbClr val="4BACC6"/>
                </a:solidFill>
                <a:latin typeface="Work Sans Light"/>
                <a:ea typeface="Work Sans Light"/>
                <a:cs typeface="Work Sans Light"/>
                <a:sym typeface="Work Sans Light"/>
              </a:rPr>
              <a:t>Jak bezpečně se tento týden cítíš ve škole?</a:t>
            </a:r>
            <a:endParaRPr/>
          </a:p>
          <a:p>
            <a:pPr indent="0" lvl="0" marL="133200" marR="0" rtl="0" algn="ctr">
              <a:lnSpc>
                <a:spcPct val="100000"/>
              </a:lnSpc>
              <a:spcBef>
                <a:spcPts val="0"/>
              </a:spcBef>
              <a:spcAft>
                <a:spcPts val="0"/>
              </a:spcAft>
              <a:buNone/>
            </a:pPr>
            <a:r>
              <a:t/>
            </a:r>
            <a:endParaRPr b="1" i="0" sz="1600" u="none" cap="none" strike="noStrike">
              <a:solidFill>
                <a:srgbClr val="4BACC6"/>
              </a:solidFill>
              <a:latin typeface="Work Sans Light"/>
              <a:ea typeface="Work Sans Light"/>
              <a:cs typeface="Work Sans Light"/>
              <a:sym typeface="Work Sans Light"/>
            </a:endParaRPr>
          </a:p>
          <a:p>
            <a:pPr indent="0" lvl="0" marL="133200" marR="0" rtl="0" algn="l">
              <a:lnSpc>
                <a:spcPct val="100000"/>
              </a:lnSpc>
              <a:spcBef>
                <a:spcPts val="0"/>
              </a:spcBef>
              <a:spcAft>
                <a:spcPts val="0"/>
              </a:spcAft>
              <a:buNone/>
            </a:pPr>
            <a:r>
              <a:rPr b="1" i="0" lang="cs" sz="1600" u="none" cap="none" strike="noStrike">
                <a:solidFill>
                  <a:srgbClr val="4BACC6"/>
                </a:solidFill>
                <a:latin typeface="Work Sans Light"/>
                <a:ea typeface="Work Sans Light"/>
                <a:cs typeface="Work Sans Light"/>
                <a:sym typeface="Work Sans Light"/>
              </a:rPr>
              <a:t>0 (vůbec)		(tak napůl) 5		   (úplně 10)</a:t>
            </a:r>
            <a:endParaRPr/>
          </a:p>
          <a:p>
            <a:pPr indent="0" lvl="0" marL="133200" marR="0" rtl="0" algn="l">
              <a:lnSpc>
                <a:spcPct val="100000"/>
              </a:lnSpc>
              <a:spcBef>
                <a:spcPts val="0"/>
              </a:spcBef>
              <a:spcAft>
                <a:spcPts val="0"/>
              </a:spcAft>
              <a:buNone/>
            </a:pPr>
            <a:r>
              <a:t/>
            </a:r>
            <a:endParaRPr b="1" i="0" sz="1600" u="none" cap="none" strike="noStrike">
              <a:solidFill>
                <a:srgbClr val="4BACC6"/>
              </a:solidFill>
              <a:latin typeface="Work Sans Light"/>
              <a:ea typeface="Work Sans Light"/>
              <a:cs typeface="Work Sans Light"/>
              <a:sym typeface="Work Sans Light"/>
            </a:endParaRPr>
          </a:p>
          <a:p>
            <a:pPr indent="0" lvl="0" marL="133200" marR="0" rtl="0" algn="l">
              <a:lnSpc>
                <a:spcPct val="100000"/>
              </a:lnSpc>
              <a:spcBef>
                <a:spcPts val="0"/>
              </a:spcBef>
              <a:spcAft>
                <a:spcPts val="0"/>
              </a:spcAft>
              <a:buNone/>
            </a:pPr>
            <a:r>
              <a:rPr b="0" i="0" lang="cs" sz="1600" u="none" cap="none" strike="noStrike">
                <a:solidFill>
                  <a:srgbClr val="4BACC6"/>
                </a:solidFill>
                <a:latin typeface="Work Sans Light"/>
                <a:ea typeface="Work Sans Light"/>
                <a:cs typeface="Work Sans Light"/>
                <a:sym typeface="Work Sans Light"/>
              </a:rPr>
              <a:t>Číslo samo o sobě je v zásadě jedno. Slouží jen jako záminka pro užitečnou hlubší konverzaci, kde by neměly chybět tyto otázky:</a:t>
            </a:r>
            <a:endParaRPr/>
          </a:p>
          <a:p>
            <a:pPr indent="0" lvl="0" marL="133200" marR="0" rtl="0" algn="l">
              <a:lnSpc>
                <a:spcPct val="100000"/>
              </a:lnSpc>
              <a:spcBef>
                <a:spcPts val="0"/>
              </a:spcBef>
              <a:spcAft>
                <a:spcPts val="0"/>
              </a:spcAft>
              <a:buNone/>
            </a:pPr>
            <a:r>
              <a:t/>
            </a:r>
            <a:endParaRPr b="1" i="0" sz="1600" u="none" cap="none" strike="noStrike">
              <a:solidFill>
                <a:srgbClr val="4BACC6"/>
              </a:solidFill>
              <a:latin typeface="Work Sans Light"/>
              <a:ea typeface="Work Sans Light"/>
              <a:cs typeface="Work Sans Light"/>
              <a:sym typeface="Work Sans Light"/>
            </a:endParaRPr>
          </a:p>
          <a:p>
            <a:pPr indent="0" lvl="0" marL="133200" marR="0" rtl="0" algn="l">
              <a:lnSpc>
                <a:spcPct val="100000"/>
              </a:lnSpc>
              <a:spcBef>
                <a:spcPts val="0"/>
              </a:spcBef>
              <a:spcAft>
                <a:spcPts val="0"/>
              </a:spcAft>
              <a:buNone/>
            </a:pPr>
            <a:r>
              <a:rPr b="1" i="0" lang="cs" sz="1600" u="none" cap="none" strike="noStrike">
                <a:solidFill>
                  <a:srgbClr val="4BACC6"/>
                </a:solidFill>
                <a:latin typeface="Work Sans Light"/>
                <a:ea typeface="Work Sans Light"/>
                <a:cs typeface="Work Sans Light"/>
                <a:sym typeface="Work Sans Light"/>
              </a:rPr>
              <a:t>Proč 4 (7 nebo jiné číslo) a ne 0? Co jsou ty dobré věci?</a:t>
            </a:r>
            <a:endParaRPr/>
          </a:p>
          <a:p>
            <a:pPr indent="-285750" lvl="0" marL="418950" marR="0" rtl="0" algn="l">
              <a:lnSpc>
                <a:spcPct val="100000"/>
              </a:lnSpc>
              <a:spcBef>
                <a:spcPts val="0"/>
              </a:spcBef>
              <a:spcAft>
                <a:spcPts val="0"/>
              </a:spcAft>
              <a:buClr>
                <a:srgbClr val="4BACC6"/>
              </a:buClr>
              <a:buSzPts val="1500"/>
              <a:buFont typeface="Noto Sans Symbols"/>
              <a:buChar char="⇒"/>
            </a:pPr>
            <a:r>
              <a:rPr b="0" i="0" lang="cs" sz="1600" u="none" cap="none" strike="noStrike">
                <a:solidFill>
                  <a:srgbClr val="4BACC6"/>
                </a:solidFill>
                <a:latin typeface="Work Sans Light"/>
                <a:ea typeface="Work Sans Light"/>
                <a:cs typeface="Work Sans Light"/>
                <a:sym typeface="Work Sans Light"/>
              </a:rPr>
              <a:t>Pro hledání věcí, které fungují a potřebujeme je posilovat.</a:t>
            </a:r>
            <a:endParaRPr/>
          </a:p>
          <a:p>
            <a:pPr indent="0" lvl="0" marL="133200" marR="0" rtl="0" algn="l">
              <a:lnSpc>
                <a:spcPct val="100000"/>
              </a:lnSpc>
              <a:spcBef>
                <a:spcPts val="0"/>
              </a:spcBef>
              <a:spcAft>
                <a:spcPts val="0"/>
              </a:spcAft>
              <a:buNone/>
            </a:pPr>
            <a:r>
              <a:rPr b="1" i="0" lang="cs" sz="1600" u="none" cap="none" strike="noStrike">
                <a:solidFill>
                  <a:srgbClr val="4BACC6"/>
                </a:solidFill>
                <a:latin typeface="Work Sans Light"/>
                <a:ea typeface="Work Sans Light"/>
                <a:cs typeface="Work Sans Light"/>
                <a:sym typeface="Work Sans Light"/>
              </a:rPr>
              <a:t>Proč 3 (8 nebo jiné číslo) a ne 10? Co tu chybí?</a:t>
            </a:r>
            <a:endParaRPr/>
          </a:p>
          <a:p>
            <a:pPr indent="-285750" lvl="0" marL="418950" marR="0" rtl="0" algn="l">
              <a:lnSpc>
                <a:spcPct val="100000"/>
              </a:lnSpc>
              <a:spcBef>
                <a:spcPts val="0"/>
              </a:spcBef>
              <a:spcAft>
                <a:spcPts val="0"/>
              </a:spcAft>
              <a:buClr>
                <a:srgbClr val="4BACC6"/>
              </a:buClr>
              <a:buSzPts val="1500"/>
              <a:buFont typeface="Noto Sans Symbols"/>
              <a:buChar char="⇒"/>
            </a:pPr>
            <a:r>
              <a:rPr b="0" i="0" lang="cs" sz="1600" u="none" cap="none" strike="noStrike">
                <a:solidFill>
                  <a:srgbClr val="4BACC6"/>
                </a:solidFill>
                <a:latin typeface="Work Sans Light"/>
                <a:ea typeface="Work Sans Light"/>
                <a:cs typeface="Work Sans Light"/>
                <a:sym typeface="Work Sans Light"/>
              </a:rPr>
              <a:t>Pro hledání věcí, které potřebujeme vybudovat nebo překonat.</a:t>
            </a:r>
            <a:r>
              <a:rPr b="1" i="0" lang="cs" sz="1600" u="none" cap="none" strike="noStrike">
                <a:solidFill>
                  <a:srgbClr val="4BACC6"/>
                </a:solidFill>
                <a:latin typeface="Work Sans Light"/>
                <a:ea typeface="Work Sans Light"/>
                <a:cs typeface="Work Sans Light"/>
                <a:sym typeface="Work Sans Light"/>
              </a:rPr>
              <a:t> </a:t>
            </a:r>
            <a:endParaRPr/>
          </a:p>
        </p:txBody>
      </p:sp>
      <p:cxnSp>
        <p:nvCxnSpPr>
          <p:cNvPr id="243" name="Google Shape;243;p8"/>
          <p:cNvCxnSpPr/>
          <p:nvPr/>
        </p:nvCxnSpPr>
        <p:spPr>
          <a:xfrm>
            <a:off x="1176670" y="2147778"/>
            <a:ext cx="6535479" cy="0"/>
          </a:xfrm>
          <a:prstGeom prst="straightConnector1">
            <a:avLst/>
          </a:prstGeom>
          <a:noFill/>
          <a:ln cap="flat" cmpd="sng" w="38100">
            <a:solidFill>
              <a:srgbClr val="FDA739"/>
            </a:solidFill>
            <a:prstDash val="solid"/>
            <a:round/>
            <a:headEnd len="med" w="med" type="triangl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p:nvPr/>
        </p:nvSpPr>
        <p:spPr>
          <a:xfrm>
            <a:off x="818148" y="574703"/>
            <a:ext cx="6138000" cy="569356"/>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cs" sz="2500" u="none" cap="none" strike="noStrike">
                <a:solidFill>
                  <a:srgbClr val="F79646"/>
                </a:solidFill>
                <a:latin typeface="Work Sans Light"/>
                <a:ea typeface="Work Sans Light"/>
                <a:cs typeface="Work Sans Light"/>
                <a:sym typeface="Work Sans Light"/>
              </a:rPr>
              <a:t>Teoretické okénko: </a:t>
            </a:r>
            <a:r>
              <a:rPr b="1" i="0" lang="cs" sz="2500" u="none" cap="none" strike="noStrike">
                <a:solidFill>
                  <a:srgbClr val="F79646"/>
                </a:solidFill>
                <a:latin typeface="Work Sans Light"/>
                <a:ea typeface="Work Sans Light"/>
                <a:cs typeface="Work Sans Light"/>
                <a:sym typeface="Work Sans Light"/>
              </a:rPr>
              <a:t>Signály</a:t>
            </a:r>
            <a:endParaRPr b="1" i="0" sz="2500" u="none" cap="none" strike="noStrike">
              <a:solidFill>
                <a:srgbClr val="000000"/>
              </a:solidFill>
              <a:latin typeface="Arial"/>
              <a:ea typeface="Arial"/>
              <a:cs typeface="Arial"/>
              <a:sym typeface="Arial"/>
            </a:endParaRPr>
          </a:p>
        </p:txBody>
      </p:sp>
      <p:pic>
        <p:nvPicPr>
          <p:cNvPr id="249" name="Google Shape;249;p9"/>
          <p:cNvPicPr preferRelativeResize="0"/>
          <p:nvPr/>
        </p:nvPicPr>
        <p:blipFill rotWithShape="1">
          <a:blip r:embed="rId3">
            <a:alphaModFix/>
          </a:blip>
          <a:srcRect b="0" l="0" r="0" t="0"/>
          <a:stretch/>
        </p:blipFill>
        <p:spPr>
          <a:xfrm rot="7311600">
            <a:off x="7732440" y="-756000"/>
            <a:ext cx="2327040" cy="2327040"/>
          </a:xfrm>
          <a:prstGeom prst="rect">
            <a:avLst/>
          </a:prstGeom>
          <a:noFill/>
          <a:ln>
            <a:noFill/>
          </a:ln>
        </p:spPr>
      </p:pic>
      <p:pic>
        <p:nvPicPr>
          <p:cNvPr id="250" name="Google Shape;250;p9"/>
          <p:cNvPicPr preferRelativeResize="0"/>
          <p:nvPr/>
        </p:nvPicPr>
        <p:blipFill rotWithShape="1">
          <a:blip r:embed="rId4">
            <a:alphaModFix/>
          </a:blip>
          <a:srcRect b="0" l="0" r="0" t="0"/>
          <a:stretch/>
        </p:blipFill>
        <p:spPr>
          <a:xfrm rot="9721200">
            <a:off x="-778955" y="3857580"/>
            <a:ext cx="2327040" cy="2327040"/>
          </a:xfrm>
          <a:prstGeom prst="rect">
            <a:avLst/>
          </a:prstGeom>
          <a:noFill/>
          <a:ln>
            <a:noFill/>
          </a:ln>
        </p:spPr>
      </p:pic>
      <p:pic>
        <p:nvPicPr>
          <p:cNvPr id="251" name="Google Shape;251;p9"/>
          <p:cNvPicPr preferRelativeResize="0"/>
          <p:nvPr/>
        </p:nvPicPr>
        <p:blipFill rotWithShape="1">
          <a:blip r:embed="rId5">
            <a:alphaModFix/>
          </a:blip>
          <a:srcRect b="0" l="0" r="0" t="0"/>
          <a:stretch/>
        </p:blipFill>
        <p:spPr>
          <a:xfrm>
            <a:off x="4032000" y="3680580"/>
            <a:ext cx="1080000" cy="1080000"/>
          </a:xfrm>
          <a:prstGeom prst="rect">
            <a:avLst/>
          </a:prstGeom>
          <a:noFill/>
          <a:ln>
            <a:noFill/>
          </a:ln>
        </p:spPr>
      </p:pic>
      <p:pic>
        <p:nvPicPr>
          <p:cNvPr id="252" name="Google Shape;252;p9"/>
          <p:cNvPicPr preferRelativeResize="0"/>
          <p:nvPr/>
        </p:nvPicPr>
        <p:blipFill rotWithShape="1">
          <a:blip r:embed="rId6">
            <a:alphaModFix/>
          </a:blip>
          <a:srcRect b="0" l="0" r="0" t="0"/>
          <a:stretch/>
        </p:blipFill>
        <p:spPr>
          <a:xfrm>
            <a:off x="5670784" y="3680580"/>
            <a:ext cx="1080000" cy="1080000"/>
          </a:xfrm>
          <a:prstGeom prst="rect">
            <a:avLst/>
          </a:prstGeom>
          <a:noFill/>
          <a:ln>
            <a:noFill/>
          </a:ln>
        </p:spPr>
      </p:pic>
      <p:pic>
        <p:nvPicPr>
          <p:cNvPr id="253" name="Google Shape;253;p9"/>
          <p:cNvPicPr preferRelativeResize="0"/>
          <p:nvPr/>
        </p:nvPicPr>
        <p:blipFill rotWithShape="1">
          <a:blip r:embed="rId7">
            <a:alphaModFix/>
          </a:blip>
          <a:srcRect b="0" l="0" r="0" t="0"/>
          <a:stretch/>
        </p:blipFill>
        <p:spPr>
          <a:xfrm>
            <a:off x="7532847" y="3797363"/>
            <a:ext cx="540000" cy="540000"/>
          </a:xfrm>
          <a:prstGeom prst="rect">
            <a:avLst/>
          </a:prstGeom>
          <a:noFill/>
          <a:ln>
            <a:noFill/>
          </a:ln>
        </p:spPr>
      </p:pic>
      <p:pic>
        <p:nvPicPr>
          <p:cNvPr id="254" name="Google Shape;254;p9"/>
          <p:cNvPicPr preferRelativeResize="0"/>
          <p:nvPr/>
        </p:nvPicPr>
        <p:blipFill rotWithShape="1">
          <a:blip r:embed="rId8">
            <a:alphaModFix/>
          </a:blip>
          <a:srcRect b="0" l="0" r="0" t="0"/>
          <a:stretch/>
        </p:blipFill>
        <p:spPr>
          <a:xfrm>
            <a:off x="7924801" y="4292305"/>
            <a:ext cx="540000" cy="540000"/>
          </a:xfrm>
          <a:prstGeom prst="rect">
            <a:avLst/>
          </a:prstGeom>
          <a:noFill/>
          <a:ln>
            <a:noFill/>
          </a:ln>
        </p:spPr>
      </p:pic>
      <p:pic>
        <p:nvPicPr>
          <p:cNvPr id="255" name="Google Shape;255;p9"/>
          <p:cNvPicPr preferRelativeResize="0"/>
          <p:nvPr/>
        </p:nvPicPr>
        <p:blipFill rotWithShape="1">
          <a:blip r:embed="rId9">
            <a:alphaModFix/>
          </a:blip>
          <a:srcRect b="0" l="0" r="0" t="0"/>
          <a:stretch/>
        </p:blipFill>
        <p:spPr>
          <a:xfrm>
            <a:off x="3623648" y="1455140"/>
            <a:ext cx="1080000" cy="1080000"/>
          </a:xfrm>
          <a:prstGeom prst="rect">
            <a:avLst/>
          </a:prstGeom>
          <a:noFill/>
          <a:ln>
            <a:noFill/>
          </a:ln>
        </p:spPr>
      </p:pic>
      <p:cxnSp>
        <p:nvCxnSpPr>
          <p:cNvPr id="256" name="Google Shape;256;p9"/>
          <p:cNvCxnSpPr/>
          <p:nvPr/>
        </p:nvCxnSpPr>
        <p:spPr>
          <a:xfrm>
            <a:off x="191589" y="3631397"/>
            <a:ext cx="8543178" cy="0"/>
          </a:xfrm>
          <a:prstGeom prst="straightConnector1">
            <a:avLst/>
          </a:prstGeom>
          <a:noFill/>
          <a:ln cap="flat" cmpd="sng" w="38100">
            <a:solidFill>
              <a:srgbClr val="0096A7"/>
            </a:solidFill>
            <a:prstDash val="solid"/>
            <a:round/>
            <a:headEnd len="sm" w="sm" type="none"/>
            <a:tailEnd len="med" w="med" type="triangle"/>
          </a:ln>
        </p:spPr>
      </p:cxnSp>
      <p:pic>
        <p:nvPicPr>
          <p:cNvPr id="257" name="Google Shape;257;p9"/>
          <p:cNvPicPr preferRelativeResize="0"/>
          <p:nvPr/>
        </p:nvPicPr>
        <p:blipFill rotWithShape="1">
          <a:blip r:embed="rId7">
            <a:alphaModFix/>
          </a:blip>
          <a:srcRect b="0" l="0" r="0" t="0"/>
          <a:stretch/>
        </p:blipFill>
        <p:spPr>
          <a:xfrm>
            <a:off x="4799071" y="1679319"/>
            <a:ext cx="540000" cy="540000"/>
          </a:xfrm>
          <a:prstGeom prst="rect">
            <a:avLst/>
          </a:prstGeom>
          <a:noFill/>
          <a:ln>
            <a:noFill/>
          </a:ln>
        </p:spPr>
      </p:pic>
      <p:pic>
        <p:nvPicPr>
          <p:cNvPr id="258" name="Google Shape;258;p9"/>
          <p:cNvPicPr preferRelativeResize="0"/>
          <p:nvPr/>
        </p:nvPicPr>
        <p:blipFill rotWithShape="1">
          <a:blip r:embed="rId10">
            <a:alphaModFix/>
          </a:blip>
          <a:srcRect b="0" l="0" r="0" t="0"/>
          <a:stretch/>
        </p:blipFill>
        <p:spPr>
          <a:xfrm>
            <a:off x="1327978" y="1948441"/>
            <a:ext cx="1080000" cy="1080000"/>
          </a:xfrm>
          <a:prstGeom prst="rect">
            <a:avLst/>
          </a:prstGeom>
          <a:noFill/>
          <a:ln>
            <a:noFill/>
          </a:ln>
        </p:spPr>
      </p:pic>
      <p:pic>
        <p:nvPicPr>
          <p:cNvPr id="259" name="Google Shape;259;p9"/>
          <p:cNvPicPr preferRelativeResize="0"/>
          <p:nvPr/>
        </p:nvPicPr>
        <p:blipFill rotWithShape="1">
          <a:blip r:embed="rId11">
            <a:alphaModFix/>
          </a:blip>
          <a:srcRect b="0" l="0" r="0" t="0"/>
          <a:stretch/>
        </p:blipFill>
        <p:spPr>
          <a:xfrm rot="-1296399">
            <a:off x="2359462" y="1769320"/>
            <a:ext cx="360000" cy="360000"/>
          </a:xfrm>
          <a:prstGeom prst="rect">
            <a:avLst/>
          </a:prstGeom>
          <a:noFill/>
          <a:ln>
            <a:noFill/>
          </a:ln>
        </p:spPr>
      </p:pic>
      <p:pic>
        <p:nvPicPr>
          <p:cNvPr id="260" name="Google Shape;260;p9"/>
          <p:cNvPicPr preferRelativeResize="0"/>
          <p:nvPr/>
        </p:nvPicPr>
        <p:blipFill rotWithShape="1">
          <a:blip r:embed="rId11">
            <a:alphaModFix/>
          </a:blip>
          <a:srcRect b="0" l="0" r="0" t="0"/>
          <a:stretch/>
        </p:blipFill>
        <p:spPr>
          <a:xfrm rot="1873892">
            <a:off x="2359462" y="2617927"/>
            <a:ext cx="360000" cy="360000"/>
          </a:xfrm>
          <a:prstGeom prst="rect">
            <a:avLst/>
          </a:prstGeom>
          <a:noFill/>
          <a:ln>
            <a:noFill/>
          </a:ln>
        </p:spPr>
      </p:pic>
      <p:pic>
        <p:nvPicPr>
          <p:cNvPr id="261" name="Google Shape;261;p9"/>
          <p:cNvPicPr preferRelativeResize="0"/>
          <p:nvPr/>
        </p:nvPicPr>
        <p:blipFill rotWithShape="1">
          <a:blip r:embed="rId11">
            <a:alphaModFix/>
          </a:blip>
          <a:srcRect b="0" l="0" r="0" t="0"/>
          <a:stretch/>
        </p:blipFill>
        <p:spPr>
          <a:xfrm rot="-8937845">
            <a:off x="1100266" y="1790065"/>
            <a:ext cx="360000" cy="360000"/>
          </a:xfrm>
          <a:prstGeom prst="rect">
            <a:avLst/>
          </a:prstGeom>
          <a:noFill/>
          <a:ln>
            <a:noFill/>
          </a:ln>
        </p:spPr>
      </p:pic>
      <p:sp>
        <p:nvSpPr>
          <p:cNvPr id="262" name="Google Shape;262;p9"/>
          <p:cNvSpPr/>
          <p:nvPr/>
        </p:nvSpPr>
        <p:spPr>
          <a:xfrm>
            <a:off x="4217474" y="2425484"/>
            <a:ext cx="1839417" cy="1205913"/>
          </a:xfrm>
          <a:prstGeom prst="wedgeEllipseCallout">
            <a:avLst>
              <a:gd fmla="val -20833" name="adj1"/>
              <a:gd fmla="val 62500" name="adj2"/>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cs" sz="1600" u="none" cap="none" strike="noStrike">
                <a:solidFill>
                  <a:srgbClr val="4BACC6"/>
                </a:solidFill>
                <a:latin typeface="Work Sans Light"/>
                <a:ea typeface="Work Sans Light"/>
                <a:cs typeface="Work Sans Light"/>
                <a:sym typeface="Work Sans Light"/>
              </a:rPr>
              <a:t>Máme problém, pomozte</a:t>
            </a:r>
            <a:endParaRPr b="1" i="0" sz="1600" u="none" cap="none" strike="noStrike">
              <a:solidFill>
                <a:srgbClr val="4BACC6"/>
              </a:solidFill>
              <a:latin typeface="Work Sans Light"/>
              <a:ea typeface="Work Sans Light"/>
              <a:cs typeface="Work Sans Light"/>
              <a:sym typeface="Work Sans Light"/>
            </a:endParaRPr>
          </a:p>
        </p:txBody>
      </p:sp>
      <p:pic>
        <p:nvPicPr>
          <p:cNvPr id="263" name="Google Shape;263;p9"/>
          <p:cNvPicPr preferRelativeResize="0"/>
          <p:nvPr/>
        </p:nvPicPr>
        <p:blipFill rotWithShape="1">
          <a:blip r:embed="rId12">
            <a:alphaModFix/>
          </a:blip>
          <a:srcRect b="0" l="0" r="0" t="0"/>
          <a:stretch/>
        </p:blipFill>
        <p:spPr>
          <a:xfrm>
            <a:off x="6056867" y="579458"/>
            <a:ext cx="540001" cy="540001"/>
          </a:xfrm>
          <a:prstGeom prst="rect">
            <a:avLst/>
          </a:prstGeom>
          <a:noFill/>
          <a:ln>
            <a:noFill/>
          </a:ln>
        </p:spPr>
      </p:pic>
      <p:cxnSp>
        <p:nvCxnSpPr>
          <p:cNvPr id="264" name="Google Shape;264;p9"/>
          <p:cNvCxnSpPr>
            <a:stCxn id="251" idx="3"/>
            <a:endCxn id="252" idx="1"/>
          </p:cNvCxnSpPr>
          <p:nvPr/>
        </p:nvCxnSpPr>
        <p:spPr>
          <a:xfrm>
            <a:off x="5112000" y="4220580"/>
            <a:ext cx="558900" cy="0"/>
          </a:xfrm>
          <a:prstGeom prst="straightConnector1">
            <a:avLst/>
          </a:prstGeom>
          <a:noFill/>
          <a:ln cap="flat" cmpd="sng" w="9525">
            <a:solidFill>
              <a:srgbClr val="0096A7"/>
            </a:solidFill>
            <a:prstDash val="solid"/>
            <a:round/>
            <a:headEnd len="sm" w="sm" type="none"/>
            <a:tailEnd len="med" w="med" type="triangle"/>
          </a:ln>
        </p:spPr>
      </p:cxnSp>
      <p:cxnSp>
        <p:nvCxnSpPr>
          <p:cNvPr id="265" name="Google Shape;265;p9"/>
          <p:cNvCxnSpPr/>
          <p:nvPr/>
        </p:nvCxnSpPr>
        <p:spPr>
          <a:xfrm>
            <a:off x="6956148" y="4220580"/>
            <a:ext cx="533602" cy="0"/>
          </a:xfrm>
          <a:prstGeom prst="straightConnector1">
            <a:avLst/>
          </a:prstGeom>
          <a:noFill/>
          <a:ln cap="flat" cmpd="sng" w="9525">
            <a:solidFill>
              <a:srgbClr val="0096A7"/>
            </a:solidFill>
            <a:prstDash val="solid"/>
            <a:round/>
            <a:headEnd len="sm" w="sm" type="none"/>
            <a:tailEnd len="med" w="med" type="triangle"/>
          </a:ln>
        </p:spPr>
      </p:cxnSp>
      <p:pic>
        <p:nvPicPr>
          <p:cNvPr id="266" name="Google Shape;266;p9"/>
          <p:cNvPicPr preferRelativeResize="0"/>
          <p:nvPr/>
        </p:nvPicPr>
        <p:blipFill rotWithShape="1">
          <a:blip r:embed="rId12">
            <a:alphaModFix/>
          </a:blip>
          <a:srcRect b="0" l="0" r="0" t="0"/>
          <a:stretch/>
        </p:blipFill>
        <p:spPr>
          <a:xfrm>
            <a:off x="594517" y="1430063"/>
            <a:ext cx="540001" cy="540001"/>
          </a:xfrm>
          <a:prstGeom prst="rect">
            <a:avLst/>
          </a:prstGeom>
          <a:noFill/>
          <a:ln>
            <a:noFill/>
          </a:ln>
        </p:spPr>
      </p:pic>
      <p:pic>
        <p:nvPicPr>
          <p:cNvPr id="267" name="Google Shape;267;p9"/>
          <p:cNvPicPr preferRelativeResize="0"/>
          <p:nvPr/>
        </p:nvPicPr>
        <p:blipFill rotWithShape="1">
          <a:blip r:embed="rId12">
            <a:alphaModFix/>
          </a:blip>
          <a:srcRect b="0" l="0" r="0" t="0"/>
          <a:stretch/>
        </p:blipFill>
        <p:spPr>
          <a:xfrm>
            <a:off x="2738699" y="1460284"/>
            <a:ext cx="540001" cy="540001"/>
          </a:xfrm>
          <a:prstGeom prst="rect">
            <a:avLst/>
          </a:prstGeom>
          <a:noFill/>
          <a:ln>
            <a:noFill/>
          </a:ln>
        </p:spPr>
      </p:pic>
      <p:pic>
        <p:nvPicPr>
          <p:cNvPr id="268" name="Google Shape;268;p9"/>
          <p:cNvPicPr preferRelativeResize="0"/>
          <p:nvPr/>
        </p:nvPicPr>
        <p:blipFill rotWithShape="1">
          <a:blip r:embed="rId12">
            <a:alphaModFix/>
          </a:blip>
          <a:srcRect b="0" l="0" r="0" t="0"/>
          <a:stretch/>
        </p:blipFill>
        <p:spPr>
          <a:xfrm>
            <a:off x="2731803" y="2800733"/>
            <a:ext cx="540001" cy="540001"/>
          </a:xfrm>
          <a:prstGeom prst="rect">
            <a:avLst/>
          </a:prstGeom>
          <a:noFill/>
          <a:ln>
            <a:noFill/>
          </a:ln>
        </p:spPr>
      </p:pic>
      <p:sp>
        <p:nvSpPr>
          <p:cNvPr id="269" name="Google Shape;269;p9"/>
          <p:cNvSpPr txBox="1"/>
          <p:nvPr/>
        </p:nvSpPr>
        <p:spPr>
          <a:xfrm>
            <a:off x="304800" y="3655988"/>
            <a:ext cx="76635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cs" sz="1600" u="none" cap="none" strike="noStrike">
                <a:solidFill>
                  <a:srgbClr val="4BACC6"/>
                </a:solidFill>
                <a:latin typeface="Work Sans Light"/>
                <a:ea typeface="Work Sans Light"/>
                <a:cs typeface="Work Sans Light"/>
                <a:sym typeface="Work Sans Light"/>
              </a:rPr>
              <a:t>Čas</a:t>
            </a:r>
            <a:endParaRPr b="1" i="0" sz="1600" u="none" cap="none" strike="noStrike">
              <a:solidFill>
                <a:srgbClr val="4BACC6"/>
              </a:solidFill>
              <a:latin typeface="Work Sans Light"/>
              <a:ea typeface="Work Sans Light"/>
              <a:cs typeface="Work Sans Light"/>
              <a:sym typeface="Work Sans Light"/>
            </a:endParaRPr>
          </a:p>
        </p:txBody>
      </p:sp>
      <p:cxnSp>
        <p:nvCxnSpPr>
          <p:cNvPr id="270" name="Google Shape;270;p9"/>
          <p:cNvCxnSpPr/>
          <p:nvPr/>
        </p:nvCxnSpPr>
        <p:spPr>
          <a:xfrm>
            <a:off x="2858765" y="2217101"/>
            <a:ext cx="533602" cy="0"/>
          </a:xfrm>
          <a:prstGeom prst="straightConnector1">
            <a:avLst/>
          </a:prstGeom>
          <a:noFill/>
          <a:ln cap="flat" cmpd="sng" w="9525">
            <a:solidFill>
              <a:srgbClr val="0096A7"/>
            </a:solidFill>
            <a:prstDash val="solid"/>
            <a:round/>
            <a:headEnd len="sm" w="sm" type="none"/>
            <a:tailEnd len="med" w="med" type="triangle"/>
          </a:ln>
        </p:spPr>
      </p:cxnSp>
      <p:sp>
        <p:nvSpPr>
          <p:cNvPr id="271" name="Google Shape;271;p9"/>
          <p:cNvSpPr txBox="1"/>
          <p:nvPr/>
        </p:nvSpPr>
        <p:spPr>
          <a:xfrm>
            <a:off x="6210784" y="1256003"/>
            <a:ext cx="2666884"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cs" sz="1400" u="none" cap="none" strike="noStrike">
                <a:solidFill>
                  <a:srgbClr val="000000"/>
                </a:solidFill>
                <a:latin typeface="Arial"/>
                <a:ea typeface="Arial"/>
                <a:cs typeface="Arial"/>
                <a:sym typeface="Arial"/>
              </a:rPr>
              <a:t>Často si myslíme, </a:t>
            </a:r>
            <a:br>
              <a:rPr b="0" i="0" lang="cs" sz="1400" u="none" cap="none" strike="noStrike">
                <a:solidFill>
                  <a:srgbClr val="000000"/>
                </a:solidFill>
                <a:latin typeface="Arial"/>
                <a:ea typeface="Arial"/>
                <a:cs typeface="Arial"/>
                <a:sym typeface="Arial"/>
              </a:rPr>
            </a:br>
            <a:r>
              <a:rPr b="0" i="0" lang="cs" sz="1400" u="none" cap="none" strike="noStrike">
                <a:solidFill>
                  <a:srgbClr val="000000"/>
                </a:solidFill>
                <a:latin typeface="Arial"/>
                <a:ea typeface="Arial"/>
                <a:cs typeface="Arial"/>
                <a:sym typeface="Arial"/>
              </a:rPr>
              <a:t>že služba začíná poptávkou.</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cs" sz="1400" u="none" cap="none" strike="noStrike">
                <a:solidFill>
                  <a:srgbClr val="000000"/>
                </a:solidFill>
                <a:latin typeface="Arial"/>
                <a:ea typeface="Arial"/>
                <a:cs typeface="Arial"/>
                <a:sym typeface="Arial"/>
              </a:rPr>
              <a:t>Dávno před tím, než někdo </a:t>
            </a:r>
            <a:endParaRPr/>
          </a:p>
          <a:p>
            <a:pPr indent="0" lvl="0" marL="0" marR="0" rtl="0" algn="l">
              <a:lnSpc>
                <a:spcPct val="100000"/>
              </a:lnSpc>
              <a:spcBef>
                <a:spcPts val="0"/>
              </a:spcBef>
              <a:spcAft>
                <a:spcPts val="0"/>
              </a:spcAft>
              <a:buNone/>
            </a:pPr>
            <a:r>
              <a:rPr b="0" i="0" lang="cs" sz="1400" u="none" cap="none" strike="noStrike">
                <a:solidFill>
                  <a:srgbClr val="000000"/>
                </a:solidFill>
                <a:latin typeface="Arial"/>
                <a:ea typeface="Arial"/>
                <a:cs typeface="Arial"/>
                <a:sym typeface="Arial"/>
              </a:rPr>
              <a:t>přijde s poptávkou, můžeme </a:t>
            </a:r>
            <a:endParaRPr/>
          </a:p>
          <a:p>
            <a:pPr indent="0" lvl="0" marL="0" marR="0" rtl="0" algn="l">
              <a:lnSpc>
                <a:spcPct val="100000"/>
              </a:lnSpc>
              <a:spcBef>
                <a:spcPts val="0"/>
              </a:spcBef>
              <a:spcAft>
                <a:spcPts val="0"/>
              </a:spcAft>
              <a:buNone/>
            </a:pPr>
            <a:r>
              <a:rPr b="0" i="0" lang="cs" sz="1400" u="none" cap="none" strike="noStrike">
                <a:solidFill>
                  <a:srgbClr val="000000"/>
                </a:solidFill>
                <a:latin typeface="Arial"/>
                <a:ea typeface="Arial"/>
                <a:cs typeface="Arial"/>
                <a:sym typeface="Arial"/>
              </a:rPr>
              <a:t>kolem osoby, která potřebuje pomoci, zachytit různé signály.</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cs" sz="1400" u="none" cap="none" strike="noStrike">
                <a:solidFill>
                  <a:srgbClr val="000000"/>
                </a:solidFill>
                <a:latin typeface="Arial"/>
                <a:ea typeface="Arial"/>
                <a:cs typeface="Arial"/>
                <a:sym typeface="Arial"/>
              </a:rPr>
              <a:t>Umíme je detekovat, vyhodnotit a reagovat na ně?</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FF99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Vláďa</dc:creator>
</cp:coreProperties>
</file>