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78" r:id="rId10"/>
    <p:sldId id="279" r:id="rId11"/>
    <p:sldId id="48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ork Sans" panose="020B0604020202020204" charset="-18"/>
      <p:regular r:id="rId31"/>
      <p:bold r:id="rId32"/>
      <p:italic r:id="rId33"/>
      <p:boldItalic r:id="rId34"/>
    </p:embeddedFont>
    <p:embeddedFont>
      <p:font typeface="Work Sans Light" panose="020B0604020202020204" charset="-18"/>
      <p:regular r:id="rId35"/>
      <p:bold r:id="rId36"/>
      <p:italic r:id="rId37"/>
      <p:boldItalic r:id="rId38"/>
    </p:embeddedFont>
    <p:embeddedFont>
      <p:font typeface="Work Sans Medium" panose="020B0604020202020204" charset="-18"/>
      <p:regular r:id="rId39"/>
      <p:bold r:id="rId40"/>
      <p:italic r:id="rId41"/>
      <p:boldItalic r:id="rId42"/>
    </p:embeddedFont>
    <p:embeddedFont>
      <p:font typeface="Work Sans Thin" panose="020B0604020202020204" charset="-18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cFqLcp4QOWDCOHPdrfu0c3bL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0" d="100"/>
          <a:sy n="120" d="100"/>
        </p:scale>
        <p:origin x="720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F664B-D356-4A42-A44A-B8C61724455E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6BEAD1D8-2B4A-4E39-AAB6-C99E9062871D}">
      <dgm:prSet phldrT="[Text]"/>
      <dgm:spPr/>
      <dgm:t>
        <a:bodyPr/>
        <a:lstStyle/>
        <a:p>
          <a:r>
            <a:rPr lang="cs-CZ" dirty="0"/>
            <a:t>Plzeňsko</a:t>
          </a:r>
          <a:endParaRPr lang="en-GB" dirty="0"/>
        </a:p>
      </dgm:t>
    </dgm:pt>
    <dgm:pt modelId="{1AC09495-8E47-4C10-911A-51BE92ED99CA}" type="parTrans" cxnId="{094A3854-58AC-4801-AE0D-D876AB83D830}">
      <dgm:prSet/>
      <dgm:spPr/>
      <dgm:t>
        <a:bodyPr/>
        <a:lstStyle/>
        <a:p>
          <a:endParaRPr lang="en-GB"/>
        </a:p>
      </dgm:t>
    </dgm:pt>
    <dgm:pt modelId="{BFB207B4-FBDB-4DE1-9C92-83C8448BD796}" type="sibTrans" cxnId="{094A3854-58AC-4801-AE0D-D876AB83D830}">
      <dgm:prSet/>
      <dgm:spPr/>
      <dgm:t>
        <a:bodyPr/>
        <a:lstStyle/>
        <a:p>
          <a:endParaRPr lang="en-GB"/>
        </a:p>
      </dgm:t>
    </dgm:pt>
    <dgm:pt modelId="{483BA43F-27C9-4486-A1F9-78EA18CA2FC1}">
      <dgm:prSet phldrT="[Text]"/>
      <dgm:spPr/>
      <dgm:t>
        <a:bodyPr/>
        <a:lstStyle/>
        <a:p>
          <a:r>
            <a:rPr lang="cs-CZ" dirty="0"/>
            <a:t>Psychické obtíže</a:t>
          </a:r>
          <a:endParaRPr lang="en-GB" dirty="0"/>
        </a:p>
      </dgm:t>
    </dgm:pt>
    <dgm:pt modelId="{312498B1-F648-463D-9E05-C0D9F24B8E4D}" type="parTrans" cxnId="{59FEC22E-0201-4358-A2ED-87E58C44BC43}">
      <dgm:prSet/>
      <dgm:spPr/>
      <dgm:t>
        <a:bodyPr/>
        <a:lstStyle/>
        <a:p>
          <a:endParaRPr lang="en-GB"/>
        </a:p>
      </dgm:t>
    </dgm:pt>
    <dgm:pt modelId="{AF69191D-4AFA-4159-9066-762BBE257500}" type="sibTrans" cxnId="{59FEC22E-0201-4358-A2ED-87E58C44BC43}">
      <dgm:prSet/>
      <dgm:spPr/>
      <dgm:t>
        <a:bodyPr/>
        <a:lstStyle/>
        <a:p>
          <a:endParaRPr lang="en-GB"/>
        </a:p>
      </dgm:t>
    </dgm:pt>
    <dgm:pt modelId="{21F8ED4F-34DA-4156-A190-004DF0DABE1B}">
      <dgm:prSet phldrT="[Text]"/>
      <dgm:spPr/>
      <dgm:t>
        <a:bodyPr/>
        <a:lstStyle/>
        <a:p>
          <a:r>
            <a:rPr lang="cs-CZ" dirty="0"/>
            <a:t>Druhý stupeň ZŠ</a:t>
          </a:r>
          <a:endParaRPr lang="en-GB" dirty="0"/>
        </a:p>
      </dgm:t>
    </dgm:pt>
    <dgm:pt modelId="{0E3366DB-6884-445D-95FF-F0A8E40784E9}" type="parTrans" cxnId="{35E39917-E903-4EE7-938C-AD5AB1175B0E}">
      <dgm:prSet/>
      <dgm:spPr/>
      <dgm:t>
        <a:bodyPr/>
        <a:lstStyle/>
        <a:p>
          <a:endParaRPr lang="en-GB"/>
        </a:p>
      </dgm:t>
    </dgm:pt>
    <dgm:pt modelId="{91A20A55-2368-4236-B794-0D1BE736B3D5}" type="sibTrans" cxnId="{35E39917-E903-4EE7-938C-AD5AB1175B0E}">
      <dgm:prSet/>
      <dgm:spPr/>
      <dgm:t>
        <a:bodyPr/>
        <a:lstStyle/>
        <a:p>
          <a:endParaRPr lang="en-GB"/>
        </a:p>
      </dgm:t>
    </dgm:pt>
    <dgm:pt modelId="{02186155-AC23-43F1-A723-03824355718C}" type="pres">
      <dgm:prSet presAssocID="{ADBF664B-D356-4A42-A44A-B8C61724455E}" presName="compositeShape" presStyleCnt="0">
        <dgm:presLayoutVars>
          <dgm:chMax val="7"/>
          <dgm:dir/>
          <dgm:resizeHandles val="exact"/>
        </dgm:presLayoutVars>
      </dgm:prSet>
      <dgm:spPr/>
    </dgm:pt>
    <dgm:pt modelId="{86DBDBC6-9305-4765-AB5A-9A9938BEDEA6}" type="pres">
      <dgm:prSet presAssocID="{6BEAD1D8-2B4A-4E39-AAB6-C99E9062871D}" presName="circ1" presStyleLbl="vennNode1" presStyleIdx="0" presStyleCnt="3" custLinFactNeighborX="0" custLinFactNeighborY="1857"/>
      <dgm:spPr/>
    </dgm:pt>
    <dgm:pt modelId="{935CC217-F5C8-4005-BCBD-58C175A9B805}" type="pres">
      <dgm:prSet presAssocID="{6BEAD1D8-2B4A-4E39-AAB6-C99E906287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E2668D-9A67-4F4C-AFE9-E7AF226B275A}" type="pres">
      <dgm:prSet presAssocID="{483BA43F-27C9-4486-A1F9-78EA18CA2FC1}" presName="circ2" presStyleLbl="vennNode1" presStyleIdx="1" presStyleCnt="3" custLinFactNeighborX="2123" custLinFactNeighborY="-6368"/>
      <dgm:spPr/>
    </dgm:pt>
    <dgm:pt modelId="{0D9D31CE-481A-4439-BCBE-4F05A6947E31}" type="pres">
      <dgm:prSet presAssocID="{483BA43F-27C9-4486-A1F9-78EA18CA2F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BB4F76-A52A-4B8A-8F28-F94DD05C6FE3}" type="pres">
      <dgm:prSet presAssocID="{21F8ED4F-34DA-4156-A190-004DF0DABE1B}" presName="circ3" presStyleLbl="vennNode1" presStyleIdx="2" presStyleCnt="3" custLinFactNeighborX="2912" custLinFactNeighborY="-5303"/>
      <dgm:spPr/>
    </dgm:pt>
    <dgm:pt modelId="{4B982AD4-DDC2-4976-959B-2B3871BDB132}" type="pres">
      <dgm:prSet presAssocID="{21F8ED4F-34DA-4156-A190-004DF0DABE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C32D0F-28ED-4F47-B092-4818668BF044}" type="presOf" srcId="{6BEAD1D8-2B4A-4E39-AAB6-C99E9062871D}" destId="{935CC217-F5C8-4005-BCBD-58C175A9B805}" srcOrd="1" destOrd="0" presId="urn:microsoft.com/office/officeart/2005/8/layout/venn1"/>
    <dgm:cxn modelId="{35E39917-E903-4EE7-938C-AD5AB1175B0E}" srcId="{ADBF664B-D356-4A42-A44A-B8C61724455E}" destId="{21F8ED4F-34DA-4156-A190-004DF0DABE1B}" srcOrd="2" destOrd="0" parTransId="{0E3366DB-6884-445D-95FF-F0A8E40784E9}" sibTransId="{91A20A55-2368-4236-B794-0D1BE736B3D5}"/>
    <dgm:cxn modelId="{A03D2E19-A470-4429-BBC9-F7D8378F7FEA}" type="presOf" srcId="{483BA43F-27C9-4486-A1F9-78EA18CA2FC1}" destId="{32E2668D-9A67-4F4C-AFE9-E7AF226B275A}" srcOrd="0" destOrd="0" presId="urn:microsoft.com/office/officeart/2005/8/layout/venn1"/>
    <dgm:cxn modelId="{59FEC22E-0201-4358-A2ED-87E58C44BC43}" srcId="{ADBF664B-D356-4A42-A44A-B8C61724455E}" destId="{483BA43F-27C9-4486-A1F9-78EA18CA2FC1}" srcOrd="1" destOrd="0" parTransId="{312498B1-F648-463D-9E05-C0D9F24B8E4D}" sibTransId="{AF69191D-4AFA-4159-9066-762BBE257500}"/>
    <dgm:cxn modelId="{71FB4F5F-599B-4D9B-BB7E-88E521FAFCFE}" type="presOf" srcId="{6BEAD1D8-2B4A-4E39-AAB6-C99E9062871D}" destId="{86DBDBC6-9305-4765-AB5A-9A9938BEDEA6}" srcOrd="0" destOrd="0" presId="urn:microsoft.com/office/officeart/2005/8/layout/venn1"/>
    <dgm:cxn modelId="{E4630468-81D2-420D-BE6D-AD61149F5E95}" type="presOf" srcId="{483BA43F-27C9-4486-A1F9-78EA18CA2FC1}" destId="{0D9D31CE-481A-4439-BCBE-4F05A6947E31}" srcOrd="1" destOrd="0" presId="urn:microsoft.com/office/officeart/2005/8/layout/venn1"/>
    <dgm:cxn modelId="{E2D3EB6E-8E3F-4202-A508-80A5D1775937}" type="presOf" srcId="{21F8ED4F-34DA-4156-A190-004DF0DABE1B}" destId="{4B982AD4-DDC2-4976-959B-2B3871BDB132}" srcOrd="1" destOrd="0" presId="urn:microsoft.com/office/officeart/2005/8/layout/venn1"/>
    <dgm:cxn modelId="{094A3854-58AC-4801-AE0D-D876AB83D830}" srcId="{ADBF664B-D356-4A42-A44A-B8C61724455E}" destId="{6BEAD1D8-2B4A-4E39-AAB6-C99E9062871D}" srcOrd="0" destOrd="0" parTransId="{1AC09495-8E47-4C10-911A-51BE92ED99CA}" sibTransId="{BFB207B4-FBDB-4DE1-9C92-83C8448BD796}"/>
    <dgm:cxn modelId="{6198AF95-899E-4A52-AE16-6359E16CC7A6}" type="presOf" srcId="{21F8ED4F-34DA-4156-A190-004DF0DABE1B}" destId="{DCBB4F76-A52A-4B8A-8F28-F94DD05C6FE3}" srcOrd="0" destOrd="0" presId="urn:microsoft.com/office/officeart/2005/8/layout/venn1"/>
    <dgm:cxn modelId="{5F4073C5-4A96-4BA7-B98F-4BD4D5A0797E}" type="presOf" srcId="{ADBF664B-D356-4A42-A44A-B8C61724455E}" destId="{02186155-AC23-43F1-A723-03824355718C}" srcOrd="0" destOrd="0" presId="urn:microsoft.com/office/officeart/2005/8/layout/venn1"/>
    <dgm:cxn modelId="{97684D8B-98D4-4E7A-B106-221E1938A578}" type="presParOf" srcId="{02186155-AC23-43F1-A723-03824355718C}" destId="{86DBDBC6-9305-4765-AB5A-9A9938BEDEA6}" srcOrd="0" destOrd="0" presId="urn:microsoft.com/office/officeart/2005/8/layout/venn1"/>
    <dgm:cxn modelId="{1B0B5A6E-2057-4081-9BA7-73E65F83A916}" type="presParOf" srcId="{02186155-AC23-43F1-A723-03824355718C}" destId="{935CC217-F5C8-4005-BCBD-58C175A9B805}" srcOrd="1" destOrd="0" presId="urn:microsoft.com/office/officeart/2005/8/layout/venn1"/>
    <dgm:cxn modelId="{4AA6C2BF-C315-4BD9-A5C1-3DB71DEEEF6A}" type="presParOf" srcId="{02186155-AC23-43F1-A723-03824355718C}" destId="{32E2668D-9A67-4F4C-AFE9-E7AF226B275A}" srcOrd="2" destOrd="0" presId="urn:microsoft.com/office/officeart/2005/8/layout/venn1"/>
    <dgm:cxn modelId="{A6035724-6700-45C4-BF40-DB8284FCA626}" type="presParOf" srcId="{02186155-AC23-43F1-A723-03824355718C}" destId="{0D9D31CE-481A-4439-BCBE-4F05A6947E31}" srcOrd="3" destOrd="0" presId="urn:microsoft.com/office/officeart/2005/8/layout/venn1"/>
    <dgm:cxn modelId="{2D1385A4-9AA9-405D-AA9A-148C5120D08A}" type="presParOf" srcId="{02186155-AC23-43F1-A723-03824355718C}" destId="{DCBB4F76-A52A-4B8A-8F28-F94DD05C6FE3}" srcOrd="4" destOrd="0" presId="urn:microsoft.com/office/officeart/2005/8/layout/venn1"/>
    <dgm:cxn modelId="{2638D722-B54F-484A-9DC5-10A8F12FC7E1}" type="presParOf" srcId="{02186155-AC23-43F1-A723-03824355718C}" destId="{4B982AD4-DDC2-4976-959B-2B3871BDB1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F664B-D356-4A42-A44A-B8C61724455E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6BEAD1D8-2B4A-4E39-AAB6-C99E9062871D}">
      <dgm:prSet phldrT="[Text]"/>
      <dgm:spPr/>
      <dgm:t>
        <a:bodyPr/>
        <a:lstStyle/>
        <a:p>
          <a:r>
            <a:rPr lang="cs-CZ" dirty="0"/>
            <a:t>Plzeňsko</a:t>
          </a:r>
          <a:endParaRPr lang="en-GB" dirty="0"/>
        </a:p>
      </dgm:t>
    </dgm:pt>
    <dgm:pt modelId="{1AC09495-8E47-4C10-911A-51BE92ED99CA}" type="parTrans" cxnId="{094A3854-58AC-4801-AE0D-D876AB83D830}">
      <dgm:prSet/>
      <dgm:spPr/>
      <dgm:t>
        <a:bodyPr/>
        <a:lstStyle/>
        <a:p>
          <a:endParaRPr lang="en-GB"/>
        </a:p>
      </dgm:t>
    </dgm:pt>
    <dgm:pt modelId="{BFB207B4-FBDB-4DE1-9C92-83C8448BD796}" type="sibTrans" cxnId="{094A3854-58AC-4801-AE0D-D876AB83D830}">
      <dgm:prSet/>
      <dgm:spPr/>
      <dgm:t>
        <a:bodyPr/>
        <a:lstStyle/>
        <a:p>
          <a:endParaRPr lang="en-GB"/>
        </a:p>
      </dgm:t>
    </dgm:pt>
    <dgm:pt modelId="{483BA43F-27C9-4486-A1F9-78EA18CA2FC1}">
      <dgm:prSet phldrT="[Text]"/>
      <dgm:spPr/>
      <dgm:t>
        <a:bodyPr/>
        <a:lstStyle/>
        <a:p>
          <a:r>
            <a:rPr lang="cs-CZ" dirty="0"/>
            <a:t>Psychické obtíže</a:t>
          </a:r>
          <a:endParaRPr lang="en-GB" dirty="0"/>
        </a:p>
      </dgm:t>
    </dgm:pt>
    <dgm:pt modelId="{312498B1-F648-463D-9E05-C0D9F24B8E4D}" type="parTrans" cxnId="{59FEC22E-0201-4358-A2ED-87E58C44BC43}">
      <dgm:prSet/>
      <dgm:spPr/>
      <dgm:t>
        <a:bodyPr/>
        <a:lstStyle/>
        <a:p>
          <a:endParaRPr lang="en-GB"/>
        </a:p>
      </dgm:t>
    </dgm:pt>
    <dgm:pt modelId="{AF69191D-4AFA-4159-9066-762BBE257500}" type="sibTrans" cxnId="{59FEC22E-0201-4358-A2ED-87E58C44BC43}">
      <dgm:prSet/>
      <dgm:spPr/>
      <dgm:t>
        <a:bodyPr/>
        <a:lstStyle/>
        <a:p>
          <a:endParaRPr lang="en-GB"/>
        </a:p>
      </dgm:t>
    </dgm:pt>
    <dgm:pt modelId="{21F8ED4F-34DA-4156-A190-004DF0DABE1B}">
      <dgm:prSet phldrT="[Text]"/>
      <dgm:spPr/>
      <dgm:t>
        <a:bodyPr/>
        <a:lstStyle/>
        <a:p>
          <a:r>
            <a:rPr lang="cs-CZ" dirty="0"/>
            <a:t>Druhý stupeň ZŠ</a:t>
          </a:r>
          <a:endParaRPr lang="en-GB" dirty="0"/>
        </a:p>
      </dgm:t>
    </dgm:pt>
    <dgm:pt modelId="{0E3366DB-6884-445D-95FF-F0A8E40784E9}" type="parTrans" cxnId="{35E39917-E903-4EE7-938C-AD5AB1175B0E}">
      <dgm:prSet/>
      <dgm:spPr/>
      <dgm:t>
        <a:bodyPr/>
        <a:lstStyle/>
        <a:p>
          <a:endParaRPr lang="en-GB"/>
        </a:p>
      </dgm:t>
    </dgm:pt>
    <dgm:pt modelId="{91A20A55-2368-4236-B794-0D1BE736B3D5}" type="sibTrans" cxnId="{35E39917-E903-4EE7-938C-AD5AB1175B0E}">
      <dgm:prSet/>
      <dgm:spPr/>
      <dgm:t>
        <a:bodyPr/>
        <a:lstStyle/>
        <a:p>
          <a:endParaRPr lang="en-GB"/>
        </a:p>
      </dgm:t>
    </dgm:pt>
    <dgm:pt modelId="{02186155-AC23-43F1-A723-03824355718C}" type="pres">
      <dgm:prSet presAssocID="{ADBF664B-D356-4A42-A44A-B8C61724455E}" presName="compositeShape" presStyleCnt="0">
        <dgm:presLayoutVars>
          <dgm:chMax val="7"/>
          <dgm:dir/>
          <dgm:resizeHandles val="exact"/>
        </dgm:presLayoutVars>
      </dgm:prSet>
      <dgm:spPr/>
    </dgm:pt>
    <dgm:pt modelId="{86DBDBC6-9305-4765-AB5A-9A9938BEDEA6}" type="pres">
      <dgm:prSet presAssocID="{6BEAD1D8-2B4A-4E39-AAB6-C99E9062871D}" presName="circ1" presStyleLbl="vennNode1" presStyleIdx="0" presStyleCnt="3" custLinFactNeighborX="0" custLinFactNeighborY="1857"/>
      <dgm:spPr/>
    </dgm:pt>
    <dgm:pt modelId="{935CC217-F5C8-4005-BCBD-58C175A9B805}" type="pres">
      <dgm:prSet presAssocID="{6BEAD1D8-2B4A-4E39-AAB6-C99E906287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E2668D-9A67-4F4C-AFE9-E7AF226B275A}" type="pres">
      <dgm:prSet presAssocID="{483BA43F-27C9-4486-A1F9-78EA18CA2FC1}" presName="circ2" presStyleLbl="vennNode1" presStyleIdx="1" presStyleCnt="3" custLinFactNeighborX="2123" custLinFactNeighborY="-6368"/>
      <dgm:spPr/>
    </dgm:pt>
    <dgm:pt modelId="{0D9D31CE-481A-4439-BCBE-4F05A6947E31}" type="pres">
      <dgm:prSet presAssocID="{483BA43F-27C9-4486-A1F9-78EA18CA2F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BB4F76-A52A-4B8A-8F28-F94DD05C6FE3}" type="pres">
      <dgm:prSet presAssocID="{21F8ED4F-34DA-4156-A190-004DF0DABE1B}" presName="circ3" presStyleLbl="vennNode1" presStyleIdx="2" presStyleCnt="3" custLinFactNeighborX="2912" custLinFactNeighborY="-5303"/>
      <dgm:spPr/>
    </dgm:pt>
    <dgm:pt modelId="{4B982AD4-DDC2-4976-959B-2B3871BDB132}" type="pres">
      <dgm:prSet presAssocID="{21F8ED4F-34DA-4156-A190-004DF0DABE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C32D0F-28ED-4F47-B092-4818668BF044}" type="presOf" srcId="{6BEAD1D8-2B4A-4E39-AAB6-C99E9062871D}" destId="{935CC217-F5C8-4005-BCBD-58C175A9B805}" srcOrd="1" destOrd="0" presId="urn:microsoft.com/office/officeart/2005/8/layout/venn1"/>
    <dgm:cxn modelId="{35E39917-E903-4EE7-938C-AD5AB1175B0E}" srcId="{ADBF664B-D356-4A42-A44A-B8C61724455E}" destId="{21F8ED4F-34DA-4156-A190-004DF0DABE1B}" srcOrd="2" destOrd="0" parTransId="{0E3366DB-6884-445D-95FF-F0A8E40784E9}" sibTransId="{91A20A55-2368-4236-B794-0D1BE736B3D5}"/>
    <dgm:cxn modelId="{A03D2E19-A470-4429-BBC9-F7D8378F7FEA}" type="presOf" srcId="{483BA43F-27C9-4486-A1F9-78EA18CA2FC1}" destId="{32E2668D-9A67-4F4C-AFE9-E7AF226B275A}" srcOrd="0" destOrd="0" presId="urn:microsoft.com/office/officeart/2005/8/layout/venn1"/>
    <dgm:cxn modelId="{59FEC22E-0201-4358-A2ED-87E58C44BC43}" srcId="{ADBF664B-D356-4A42-A44A-B8C61724455E}" destId="{483BA43F-27C9-4486-A1F9-78EA18CA2FC1}" srcOrd="1" destOrd="0" parTransId="{312498B1-F648-463D-9E05-C0D9F24B8E4D}" sibTransId="{AF69191D-4AFA-4159-9066-762BBE257500}"/>
    <dgm:cxn modelId="{71FB4F5F-599B-4D9B-BB7E-88E521FAFCFE}" type="presOf" srcId="{6BEAD1D8-2B4A-4E39-AAB6-C99E9062871D}" destId="{86DBDBC6-9305-4765-AB5A-9A9938BEDEA6}" srcOrd="0" destOrd="0" presId="urn:microsoft.com/office/officeart/2005/8/layout/venn1"/>
    <dgm:cxn modelId="{E4630468-81D2-420D-BE6D-AD61149F5E95}" type="presOf" srcId="{483BA43F-27C9-4486-A1F9-78EA18CA2FC1}" destId="{0D9D31CE-481A-4439-BCBE-4F05A6947E31}" srcOrd="1" destOrd="0" presId="urn:microsoft.com/office/officeart/2005/8/layout/venn1"/>
    <dgm:cxn modelId="{E2D3EB6E-8E3F-4202-A508-80A5D1775937}" type="presOf" srcId="{21F8ED4F-34DA-4156-A190-004DF0DABE1B}" destId="{4B982AD4-DDC2-4976-959B-2B3871BDB132}" srcOrd="1" destOrd="0" presId="urn:microsoft.com/office/officeart/2005/8/layout/venn1"/>
    <dgm:cxn modelId="{094A3854-58AC-4801-AE0D-D876AB83D830}" srcId="{ADBF664B-D356-4A42-A44A-B8C61724455E}" destId="{6BEAD1D8-2B4A-4E39-AAB6-C99E9062871D}" srcOrd="0" destOrd="0" parTransId="{1AC09495-8E47-4C10-911A-51BE92ED99CA}" sibTransId="{BFB207B4-FBDB-4DE1-9C92-83C8448BD796}"/>
    <dgm:cxn modelId="{6198AF95-899E-4A52-AE16-6359E16CC7A6}" type="presOf" srcId="{21F8ED4F-34DA-4156-A190-004DF0DABE1B}" destId="{DCBB4F76-A52A-4B8A-8F28-F94DD05C6FE3}" srcOrd="0" destOrd="0" presId="urn:microsoft.com/office/officeart/2005/8/layout/venn1"/>
    <dgm:cxn modelId="{5F4073C5-4A96-4BA7-B98F-4BD4D5A0797E}" type="presOf" srcId="{ADBF664B-D356-4A42-A44A-B8C61724455E}" destId="{02186155-AC23-43F1-A723-03824355718C}" srcOrd="0" destOrd="0" presId="urn:microsoft.com/office/officeart/2005/8/layout/venn1"/>
    <dgm:cxn modelId="{97684D8B-98D4-4E7A-B106-221E1938A578}" type="presParOf" srcId="{02186155-AC23-43F1-A723-03824355718C}" destId="{86DBDBC6-9305-4765-AB5A-9A9938BEDEA6}" srcOrd="0" destOrd="0" presId="urn:microsoft.com/office/officeart/2005/8/layout/venn1"/>
    <dgm:cxn modelId="{1B0B5A6E-2057-4081-9BA7-73E65F83A916}" type="presParOf" srcId="{02186155-AC23-43F1-A723-03824355718C}" destId="{935CC217-F5C8-4005-BCBD-58C175A9B805}" srcOrd="1" destOrd="0" presId="urn:microsoft.com/office/officeart/2005/8/layout/venn1"/>
    <dgm:cxn modelId="{4AA6C2BF-C315-4BD9-A5C1-3DB71DEEEF6A}" type="presParOf" srcId="{02186155-AC23-43F1-A723-03824355718C}" destId="{32E2668D-9A67-4F4C-AFE9-E7AF226B275A}" srcOrd="2" destOrd="0" presId="urn:microsoft.com/office/officeart/2005/8/layout/venn1"/>
    <dgm:cxn modelId="{A6035724-6700-45C4-BF40-DB8284FCA626}" type="presParOf" srcId="{02186155-AC23-43F1-A723-03824355718C}" destId="{0D9D31CE-481A-4439-BCBE-4F05A6947E31}" srcOrd="3" destOrd="0" presId="urn:microsoft.com/office/officeart/2005/8/layout/venn1"/>
    <dgm:cxn modelId="{2D1385A4-9AA9-405D-AA9A-148C5120D08A}" type="presParOf" srcId="{02186155-AC23-43F1-A723-03824355718C}" destId="{DCBB4F76-A52A-4B8A-8F28-F94DD05C6FE3}" srcOrd="4" destOrd="0" presId="urn:microsoft.com/office/officeart/2005/8/layout/venn1"/>
    <dgm:cxn modelId="{2638D722-B54F-484A-9DC5-10A8F12FC7E1}" type="presParOf" srcId="{02186155-AC23-43F1-A723-03824355718C}" destId="{4B982AD4-DDC2-4976-959B-2B3871BDB1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BDBC6-9305-4765-AB5A-9A9938BEDEA6}">
      <dsp:nvSpPr>
        <dsp:cNvPr id="0" name=""/>
        <dsp:cNvSpPr/>
      </dsp:nvSpPr>
      <dsp:spPr>
        <a:xfrm>
          <a:off x="1828799" y="96081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Plzeňsko</a:t>
          </a:r>
          <a:endParaRPr lang="en-GB" sz="2500" kern="1200" dirty="0"/>
        </a:p>
      </dsp:txBody>
      <dsp:txXfrm>
        <a:off x="2153920" y="522801"/>
        <a:ext cx="1788160" cy="1097280"/>
      </dsp:txXfrm>
    </dsp:sp>
    <dsp:sp modelId="{32E2668D-9A67-4F4C-AFE9-E7AF226B275A}">
      <dsp:nvSpPr>
        <dsp:cNvPr id="0" name=""/>
        <dsp:cNvSpPr/>
      </dsp:nvSpPr>
      <dsp:spPr>
        <a:xfrm>
          <a:off x="2760423" y="1419522"/>
          <a:ext cx="2438400" cy="2438400"/>
        </a:xfrm>
        <a:prstGeom prst="ellipse">
          <a:avLst/>
        </a:prstGeom>
        <a:solidFill>
          <a:schemeClr val="accent4">
            <a:alpha val="50000"/>
            <a:hueOff val="4564078"/>
            <a:satOff val="0"/>
            <a:lumOff val="-1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Psychické obtíže</a:t>
          </a:r>
          <a:endParaRPr lang="en-GB" sz="2500" kern="1200" dirty="0"/>
        </a:p>
      </dsp:txBody>
      <dsp:txXfrm>
        <a:off x="3506167" y="2049442"/>
        <a:ext cx="1463040" cy="1341120"/>
      </dsp:txXfrm>
    </dsp:sp>
    <dsp:sp modelId="{DCBB4F76-A52A-4B8A-8F28-F94DD05C6FE3}">
      <dsp:nvSpPr>
        <dsp:cNvPr id="0" name=""/>
        <dsp:cNvSpPr/>
      </dsp:nvSpPr>
      <dsp:spPr>
        <a:xfrm>
          <a:off x="1019950" y="1445491"/>
          <a:ext cx="2438400" cy="2438400"/>
        </a:xfrm>
        <a:prstGeom prst="ellipse">
          <a:avLst/>
        </a:prstGeom>
        <a:solidFill>
          <a:schemeClr val="accent4">
            <a:alpha val="50000"/>
            <a:hueOff val="9128156"/>
            <a:satOff val="0"/>
            <a:lumOff val="-2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Druhý stupeň ZŠ</a:t>
          </a:r>
          <a:endParaRPr lang="en-GB" sz="2500" kern="1200" dirty="0"/>
        </a:p>
      </dsp:txBody>
      <dsp:txXfrm>
        <a:off x="1249566" y="2075411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BDBC6-9305-4765-AB5A-9A9938BEDEA6}">
      <dsp:nvSpPr>
        <dsp:cNvPr id="0" name=""/>
        <dsp:cNvSpPr/>
      </dsp:nvSpPr>
      <dsp:spPr>
        <a:xfrm>
          <a:off x="1828799" y="96081"/>
          <a:ext cx="2438400" cy="2438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Plzeňsko</a:t>
          </a:r>
          <a:endParaRPr lang="en-GB" sz="2500" kern="1200" dirty="0"/>
        </a:p>
      </dsp:txBody>
      <dsp:txXfrm>
        <a:off x="2153920" y="522801"/>
        <a:ext cx="1788160" cy="1097280"/>
      </dsp:txXfrm>
    </dsp:sp>
    <dsp:sp modelId="{32E2668D-9A67-4F4C-AFE9-E7AF226B275A}">
      <dsp:nvSpPr>
        <dsp:cNvPr id="0" name=""/>
        <dsp:cNvSpPr/>
      </dsp:nvSpPr>
      <dsp:spPr>
        <a:xfrm>
          <a:off x="2760423" y="1419522"/>
          <a:ext cx="2438400" cy="2438400"/>
        </a:xfrm>
        <a:prstGeom prst="ellipse">
          <a:avLst/>
        </a:prstGeom>
        <a:solidFill>
          <a:schemeClr val="accent4">
            <a:alpha val="50000"/>
            <a:hueOff val="4564078"/>
            <a:satOff val="0"/>
            <a:lumOff val="-1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Psychické obtíže</a:t>
          </a:r>
          <a:endParaRPr lang="en-GB" sz="2500" kern="1200" dirty="0"/>
        </a:p>
      </dsp:txBody>
      <dsp:txXfrm>
        <a:off x="3506167" y="2049442"/>
        <a:ext cx="1463040" cy="1341120"/>
      </dsp:txXfrm>
    </dsp:sp>
    <dsp:sp modelId="{DCBB4F76-A52A-4B8A-8F28-F94DD05C6FE3}">
      <dsp:nvSpPr>
        <dsp:cNvPr id="0" name=""/>
        <dsp:cNvSpPr/>
      </dsp:nvSpPr>
      <dsp:spPr>
        <a:xfrm>
          <a:off x="1019950" y="1445491"/>
          <a:ext cx="2438400" cy="2438400"/>
        </a:xfrm>
        <a:prstGeom prst="ellipse">
          <a:avLst/>
        </a:prstGeom>
        <a:solidFill>
          <a:schemeClr val="accent4">
            <a:alpha val="50000"/>
            <a:hueOff val="9128156"/>
            <a:satOff val="0"/>
            <a:lumOff val="-2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Druhý stupeň ZŠ</a:t>
          </a:r>
          <a:endParaRPr lang="en-GB" sz="2500" kern="1200" dirty="0"/>
        </a:p>
      </dsp:txBody>
      <dsp:txXfrm>
        <a:off x="1249566" y="2075411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8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5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subTitle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4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4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body" idx="5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6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subTitle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subTitle" idx="1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3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6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6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6"/>
          <p:cNvSpPr txBox="1">
            <a:spLocks noGrp="1"/>
          </p:cNvSpPr>
          <p:nvPr>
            <p:ph type="body" idx="2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7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7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7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7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4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8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8"/>
          <p:cNvSpPr txBox="1">
            <a:spLocks noGrp="1"/>
          </p:cNvSpPr>
          <p:nvPr>
            <p:ph type="body" idx="2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8"/>
          <p:cNvSpPr txBox="1">
            <a:spLocks noGrp="1"/>
          </p:cNvSpPr>
          <p:nvPr>
            <p:ph type="body" idx="3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4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body" idx="5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body" idx="6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14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325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685800" lvl="1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767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39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Pouze nadpi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09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61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54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617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874765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08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5463779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5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3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51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8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png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60" y="4694760"/>
            <a:ext cx="1013760" cy="30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0" y="2349720"/>
            <a:ext cx="9143640" cy="131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1800"/>
              <a:buFont typeface="Work Sans Light"/>
              <a:buNone/>
            </a:pPr>
            <a:r>
              <a:rPr lang="cs" sz="1800" b="0" i="0" u="none" strike="noStrike" cap="none">
                <a:solidFill>
                  <a:srgbClr val="F59E4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Kulatý stůl 1 - 22. listopadu 2023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C1D8"/>
              </a:buClr>
              <a:buSzPts val="1879"/>
              <a:buFont typeface="Work Sans Light"/>
              <a:buNone/>
            </a:pPr>
            <a:r>
              <a:rPr lang="cs" sz="1879" b="0" i="0" u="none" strike="noStrike" cap="none">
                <a:solidFill>
                  <a:srgbClr val="49C1D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Setkání nad současným stavem péče o děti </a:t>
            </a:r>
            <a:endParaRPr sz="1879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C1D8"/>
              </a:buClr>
              <a:buSzPts val="1879"/>
              <a:buFont typeface="Work Sans Light"/>
              <a:buNone/>
            </a:pPr>
            <a:r>
              <a:rPr lang="cs" sz="1879" b="0" i="0" u="none" strike="noStrike" cap="none">
                <a:solidFill>
                  <a:srgbClr val="49C1D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 dospívající s psychickými obtížemi </a:t>
            </a:r>
            <a:endParaRPr sz="1879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C1D8"/>
              </a:buClr>
              <a:buSzPts val="1879"/>
              <a:buFont typeface="Work Sans Light"/>
              <a:buNone/>
            </a:pPr>
            <a:r>
              <a:rPr lang="cs" sz="1879" b="0" i="0" u="none" strike="noStrike" cap="none">
                <a:solidFill>
                  <a:srgbClr val="49C1D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 našem regionu</a:t>
            </a:r>
            <a:endParaRPr sz="187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360" y="461520"/>
            <a:ext cx="3238560" cy="162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9400" y="4643280"/>
            <a:ext cx="1908720" cy="4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130200">
            <a:off x="7488720" y="3409920"/>
            <a:ext cx="2626200" cy="26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325080" y="180000"/>
            <a:ext cx="5614920" cy="56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Light"/>
              <a:buNone/>
            </a:pPr>
            <a:r>
              <a:rPr lang="cs" sz="2500" b="0" strike="noStrike">
                <a:solidFill>
                  <a:srgbClr val="F7964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(Moje) východiska </a:t>
            </a:r>
            <a:endParaRPr sz="2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1023840" y="540000"/>
            <a:ext cx="7616160" cy="435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100"/>
              <a:buFont typeface="Work Sans Light"/>
              <a:buChar char="●"/>
            </a:pPr>
            <a:r>
              <a:rPr lang="cs" sz="1100" b="1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Cílem (veřejných) služeb je umožnit klientům svobodně se rozvíjet a žít dobrý život. Dobrý život pro každého může znamenat něco jiného.</a:t>
            </a:r>
            <a:endParaRPr sz="1100" b="1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100"/>
              <a:buFont typeface="Work Sans Light"/>
              <a:buChar char="●"/>
            </a:pPr>
            <a:r>
              <a:rPr lang="cs" sz="1100" b="1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Žádný jednotlivý aktér v systému nemůže „dodat“ dobrý život klientů, nicméně výsledky (v podobě dobrého nebo špatného života) jsou předvídatelnými vlastnostmi systému.</a:t>
            </a:r>
            <a:endParaRPr sz="1100" b="1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100"/>
              <a:buFont typeface="Work Sans Light"/>
              <a:buChar char="●"/>
            </a:pPr>
            <a:r>
              <a:rPr lang="cs" sz="1100" b="1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Dobře fungující zdravý systém zajišťuje pozitivní výsledky.</a:t>
            </a:r>
            <a:endParaRPr sz="1100" b="1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100"/>
              <a:buFont typeface="Work Sans Light"/>
              <a:buChar char="●"/>
            </a:pPr>
            <a:r>
              <a:rPr lang="cs" sz="1100" b="1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Zdravý systém je takový, ve kterém se aktéři učí společně a jednají ve spolupráci, aby dosáhli rozvoje a dobrého života pro klienty.</a:t>
            </a:r>
            <a:endParaRPr sz="1100" b="1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100"/>
              <a:buFont typeface="Work Sans Light"/>
              <a:buChar char="●"/>
            </a:pPr>
            <a:r>
              <a:rPr lang="cs" sz="1100" b="1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Chceme-li dosáhnout lepších výsledků v reálném světě, musíme vytvořit podmínky, za kterých tyto výsledky vyplynou ze systému častěji, a pro více lidí.</a:t>
            </a:r>
            <a:endParaRPr sz="1100" b="1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300"/>
              <a:buFont typeface="Work Sans Light"/>
              <a:buChar char="●"/>
            </a:pPr>
            <a:r>
              <a:rPr lang="cs" sz="1300" b="1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My dohromady jsme systém.</a:t>
            </a:r>
            <a:endParaRPr sz="1300" b="1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/>
          <p:nvPr/>
        </p:nvSpPr>
        <p:spPr>
          <a:xfrm>
            <a:off x="5" y="211825"/>
            <a:ext cx="56148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Light"/>
              <a:buNone/>
            </a:pPr>
            <a:r>
              <a:rPr lang="cs" sz="2500" b="0" strike="noStrike">
                <a:solidFill>
                  <a:srgbClr val="F7964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Co nás dnes čeká</a:t>
            </a:r>
            <a:endParaRPr sz="25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1416215" y="1123275"/>
            <a:ext cx="7616100" cy="4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9.00 Představení a sdílení dobrých příkladů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9.45 Silné stránky systému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10.00 Příležitosti ke zlepšení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10.30 Pauza, káva a občerstvení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10.50 Poznej lépe někoho dalšího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11.20 Co můžeme společně udělat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11.40 Reflexe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11.50 Další kroky a závěr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12.00 Konec (nebo začátek)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991450" y="492074"/>
            <a:ext cx="77856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Light"/>
              <a:buNone/>
            </a:pPr>
            <a:r>
              <a:rPr lang="cs" sz="2500" b="0" strike="noStrike" dirty="0">
                <a:solidFill>
                  <a:srgbClr val="F59E4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Pravidla</a:t>
            </a:r>
            <a:endParaRPr sz="2500" b="0" strike="noStrike" dirty="0">
              <a:solidFill>
                <a:srgbClr val="F59E4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Light"/>
              <a:buNone/>
            </a:pPr>
            <a:endParaRPr sz="2500" dirty="0">
              <a:solidFill>
                <a:srgbClr val="F59E4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Buďte tu každý sami za sebe, za své veškeré zkušenosti, nikoliv za vaši aktuální pozici a organizaci.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Myslete pozitivně, stejně jako u klientů chceme stavět na jejich silných stránkách, i dnes můžeme hledat silné stránky v naší práci.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991440" y="1085040"/>
            <a:ext cx="7785720" cy="28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</a:pPr>
            <a:endParaRPr sz="2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Představte se ostatním, vysvětlete, jaké hlavní zkušenosti máte za sebou a zmiňte jednu věc, která vám v poslední době v oblasti řešení duševních problémů dětí udělala radost/nějaký příklad úspěchu/něco, na co jste pyšní.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Ostatní – poslouchejte příběhy úspěchu jiných, a zkuste si psát postřehy o tom, co mají tyto příběhy společného, jaké motivy se opakují…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991440" y="1085040"/>
            <a:ext cx="7785720" cy="171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</a:pPr>
            <a:endParaRPr sz="25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None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 malých skupinách (3-4) si porovnejte poznámky – pokuste se společně pojmenovat, co se v dobrých příbězích opakuje. Jsou to silné stránky systému? Připravte se na sdílení v plénu.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/>
          <p:nvPr/>
        </p:nvSpPr>
        <p:spPr>
          <a:xfrm>
            <a:off x="991440" y="1085040"/>
            <a:ext cx="7785720" cy="3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</a:pPr>
            <a:endParaRPr sz="25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Zamyslete se každý individuálně nad tím, co by bylo potřeba změnit v systému, aby se podobné příklady úspěchu staly pravidlem/normou/ běžnou věcí. Aby byly problémy Adama, Evy, Lucky a dalších podchyceny a řešeny dříve… 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Každý si napište 7 – 10 bodů na papír před vámi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Nyní si ve skupinách (3-4) porovnejte své body. Napište na kartičky 7-10 společných bodů, na kterých se shodnete ve skupině.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991440" y="1085040"/>
            <a:ext cx="7785720" cy="3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</a:pPr>
            <a:endParaRPr sz="25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Za chvíli bude přestávka.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Před přestávkou máte poslední úkol – jaké změny můžeme společně (organizace, co tu sedíme) nejsnáze provést/prosadit? Nad čím máme největší vliv? 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Každý máte tři puntíky, můžete dát všechny jednomu tématu, nebo je libovolně rozložit na více témat.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991440" y="1085040"/>
            <a:ext cx="7785720" cy="277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1900" y="204803"/>
            <a:ext cx="6555240" cy="433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/>
          <p:nvPr/>
        </p:nvSpPr>
        <p:spPr>
          <a:xfrm>
            <a:off x="325080" y="180000"/>
            <a:ext cx="5614920" cy="56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1023840" y="540000"/>
            <a:ext cx="7616160" cy="4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Povídejte si ve dvojicích – zeptejte se svého protějšku, co jsou jeho/její silné stránky (nebo silné stránky jejich organizace), z jakých hodnot vychází a na co jsou u sebe (a ve své organizaci) pyšní. Pokud je to potřeba, doptávejte se.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Vyměňte si strany.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Nyní se krátce zamyslete, co na svém partnerovi ze své pozice v systému nejvíc oceňujete vy. Současně se zamyslete, co byste potřebovali, aby partner dělal více/lépe/jinak, abyste mohli společně více přispívat dobrému fungování systému. Připravte se, že to budete sdílet v plénu.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325080" y="180000"/>
            <a:ext cx="5614920" cy="56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928390" y="911175"/>
            <a:ext cx="7616100" cy="4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Vraťte se do dvojic. Pokud máte pocit, že s nějakou jinou dvojicí velmi souzníte, můžete se spojit do větší skupinky.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Pokud byste měli společně k dispozici jeden pracovní den, jak byste s ním společně naložili, abyste (a) vyzkoušeli nějaké male zlepšení v rámci systému nebo (b) lépe poznali práci toho druhého tak, abyste na ni mohli lépe navazovat?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 dirty="0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Jeden den najde každý, zkuste to a dejte nám vědět!</a:t>
            </a: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27360" y="1959480"/>
            <a:ext cx="914364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Thin"/>
              <a:buNone/>
            </a:pPr>
            <a:r>
              <a:rPr lang="cs" sz="2500" b="0" i="0" u="none" strike="noStrike" cap="none">
                <a:solidFill>
                  <a:srgbClr val="F59E4C"/>
                </a:solidFill>
                <a:latin typeface="Work Sans Thin"/>
                <a:ea typeface="Work Sans Thin"/>
                <a:cs typeface="Work Sans Thin"/>
                <a:sym typeface="Work Sans Thin"/>
              </a:rPr>
              <a:t>poradna pro duševní zdraví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1007280" y="2811960"/>
            <a:ext cx="7319520" cy="1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500"/>
              <a:buFont typeface="Work Sans"/>
              <a:buChar char="●"/>
            </a:pPr>
            <a:r>
              <a:rPr lang="cs" sz="150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 dětí a dospívající s psychickými obtížemi / duševním onemocněním.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Light"/>
              <a:buNone/>
            </a:pPr>
            <a:r>
              <a:rPr lang="cs" sz="2500" b="0" i="0" u="none" strike="noStrike" cap="none">
                <a:solidFill>
                  <a:srgbClr val="F7964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 jak to zejména děláme?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120" algn="l" rtl="0">
              <a:lnSpc>
                <a:spcPct val="115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600"/>
              <a:buFont typeface="Work Sans Light"/>
              <a:buChar char="●"/>
            </a:pPr>
            <a:r>
              <a:rPr lang="cs" sz="160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Podporou a poskytováním poradenství jejich rodičům, blízkým </a:t>
            </a:r>
            <a:br>
              <a:rPr lang="cs" sz="16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cs" sz="160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 pedagogům – škole a také dětem a dospívajícím samotným.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957600">
            <a:off x="7707600" y="3666240"/>
            <a:ext cx="2266200" cy="22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360" y="461520"/>
            <a:ext cx="3238560" cy="162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/>
          <p:nvPr/>
        </p:nvSpPr>
        <p:spPr>
          <a:xfrm>
            <a:off x="325080" y="180000"/>
            <a:ext cx="5614920" cy="56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822340" y="996025"/>
            <a:ext cx="7616100" cy="2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Co nového jste se naučili? Jaký nový vhled jste získali? Co bude váš další krok směrem ke zdravějšímu systému? 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199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/>
          <p:nvPr/>
        </p:nvSpPr>
        <p:spPr>
          <a:xfrm>
            <a:off x="991440" y="1085040"/>
            <a:ext cx="7785720" cy="171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Light"/>
              <a:buNone/>
            </a:pPr>
            <a:r>
              <a:rPr lang="cs" sz="2500" b="0" strike="noStrike">
                <a:solidFill>
                  <a:srgbClr val="F59E4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Další kroky</a:t>
            </a:r>
            <a:endParaRPr sz="2500" b="0" strike="noStrike">
              <a:solidFill>
                <a:srgbClr val="F59E4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Light"/>
              <a:buNone/>
            </a:pPr>
            <a:endParaRPr sz="2500">
              <a:solidFill>
                <a:srgbClr val="F59E4C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Pošleme stručný zápis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400"/>
              <a:buFont typeface="Work Sans Light"/>
              <a:buChar char="●"/>
            </a:pPr>
            <a:r>
              <a:rPr lang="cs" sz="1400" b="0" strike="noStrik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Připravujeme další kulatý stůl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680" y="2174040"/>
            <a:ext cx="2573640" cy="1287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2"/>
          <p:cNvSpPr/>
          <p:nvPr/>
        </p:nvSpPr>
        <p:spPr>
          <a:xfrm>
            <a:off x="175" y="744890"/>
            <a:ext cx="91437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Thin"/>
              <a:buNone/>
            </a:pPr>
            <a:r>
              <a:rPr lang="cs" sz="2500" strike="noStrike">
                <a:solidFill>
                  <a:srgbClr val="F79646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Děkujeme, že jste tu dnes byli s námi, </a:t>
            </a:r>
            <a:endParaRPr sz="2500" strike="noStrike"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Thin"/>
              <a:buNone/>
            </a:pPr>
            <a:r>
              <a:rPr lang="cs" sz="2500" strike="noStrike">
                <a:solidFill>
                  <a:srgbClr val="F79646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mluvili s námi a mluvili spolu!</a:t>
            </a:r>
            <a:endParaRPr sz="2500" strike="noStrike">
              <a:solidFill>
                <a:srgbClr val="F79646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Thin"/>
              <a:buNone/>
            </a:pPr>
            <a:endParaRPr sz="2500">
              <a:solidFill>
                <a:srgbClr val="F79646"/>
              </a:solidFill>
              <a:latin typeface="Work Sans Thin"/>
              <a:ea typeface="Work Sans Thin"/>
              <a:cs typeface="Work Sans Thin"/>
              <a:sym typeface="Work Sans Thin"/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3400" y="4109400"/>
            <a:ext cx="2233800" cy="22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293000">
            <a:off x="-1039680" y="3327840"/>
            <a:ext cx="2390040" cy="239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>
            <a:off x="991440" y="1085040"/>
            <a:ext cx="7785720" cy="277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Light"/>
              <a:buNone/>
            </a:pPr>
            <a:r>
              <a:rPr lang="cs" sz="2500" b="0" i="0" u="none" strike="noStrike" cap="none">
                <a:solidFill>
                  <a:srgbClr val="F59E4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Kým - čím jsme - můžeme být: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510"/>
              <a:buFont typeface="Work Sans Light"/>
              <a:buChar char="●"/>
            </a:pPr>
            <a:r>
              <a:rPr lang="cs" sz="151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Místem prvního kontaktu. </a:t>
            </a: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510"/>
              <a:buFont typeface="Work Sans Light"/>
              <a:buChar char="●"/>
            </a:pPr>
            <a:r>
              <a:rPr lang="cs" sz="151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Rozcestníkem.</a:t>
            </a: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510"/>
              <a:buFont typeface="Work Sans Light"/>
              <a:buChar char="●"/>
            </a:pPr>
            <a:r>
              <a:rPr lang="cs" sz="151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Místem první dobré zkušenosti v systému podpory.</a:t>
            </a: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510"/>
              <a:buFont typeface="Work Sans Light"/>
              <a:buChar char="●"/>
            </a:pPr>
            <a:r>
              <a:rPr lang="cs" sz="151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Místem, kde může dítě a jeho rodina bezpečně překlenout dobu čekání na termín u odborníka, kde může prozatím dostávat podporu a informace.</a:t>
            </a: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991440" y="1085040"/>
            <a:ext cx="7785720" cy="22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E4C"/>
              </a:buClr>
              <a:buSzPts val="2500"/>
              <a:buFont typeface="Work Sans Light"/>
              <a:buNone/>
            </a:pPr>
            <a:r>
              <a:rPr lang="cs" sz="2500" b="0" i="0" u="none" strike="noStrike" cap="none">
                <a:solidFill>
                  <a:srgbClr val="F59E4C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Naším cílem je: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510"/>
              <a:buFont typeface="Work Sans Light"/>
              <a:buChar char="●"/>
            </a:pPr>
            <a:r>
              <a:rPr lang="cs" sz="151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Přispívat k dostupnosti a efektivní formě včasné intervence.</a:t>
            </a: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360" algn="l" rtl="0">
              <a:lnSpc>
                <a:spcPct val="180000"/>
              </a:lnSpc>
              <a:spcBef>
                <a:spcPts val="1199"/>
              </a:spcBef>
              <a:spcAft>
                <a:spcPts val="0"/>
              </a:spcAft>
              <a:buClr>
                <a:srgbClr val="4BACC6"/>
              </a:buClr>
              <a:buSzPts val="1510"/>
              <a:buFont typeface="Work Sans Light"/>
              <a:buChar char="●"/>
            </a:pPr>
            <a:r>
              <a:rPr lang="cs" sz="151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Jsme tu, aby na “to” dítě a(ni) jeho rodina a nejbližší okolí nebyli sami.</a:t>
            </a: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1199"/>
              </a:spcBef>
              <a:spcAft>
                <a:spcPts val="0"/>
              </a:spcAft>
              <a:buSzPts val="1510"/>
              <a:buFont typeface="Arial"/>
              <a:buNone/>
            </a:pPr>
            <a:endParaRPr sz="151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3600" y="1973160"/>
            <a:ext cx="5143320" cy="514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/>
          <p:nvPr/>
        </p:nvSpPr>
        <p:spPr>
          <a:xfrm>
            <a:off x="325080" y="1100880"/>
            <a:ext cx="6138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SzPts val="2500"/>
              <a:buFont typeface="Work Sans Light"/>
              <a:buNone/>
            </a:pPr>
            <a:r>
              <a:rPr lang="cs" sz="2500" b="0" i="0" u="none" strike="noStrike" cap="none">
                <a:solidFill>
                  <a:srgbClr val="F7964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Co k tomu potřebujeme?</a:t>
            </a:r>
            <a:endParaRPr sz="2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023840" y="2069128"/>
            <a:ext cx="74667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500"/>
              <a:buFont typeface="Work Sans Light"/>
              <a:buChar char="●"/>
            </a:pPr>
            <a:r>
              <a:rPr lang="cs" sz="150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Spolu s vámi hledat “cesty”  - JAK NA TO !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4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1500"/>
              <a:buFont typeface="Work Sans Light"/>
              <a:buChar char="●"/>
            </a:pPr>
            <a:r>
              <a:rPr lang="cs" sz="1500" b="0" i="0" u="none" strike="noStrike" cap="none">
                <a:solidFill>
                  <a:srgbClr val="4BACC6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Jak co nejlépe podpořit naše cílové skupiny a také sami sebe a své kolegy 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325080" y="1100880"/>
            <a:ext cx="6138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1023840" y="1634040"/>
            <a:ext cx="7466760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663360" y="1783800"/>
            <a:ext cx="1893600" cy="16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720000" y="540000"/>
            <a:ext cx="2880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0" strike="noStrike">
                <a:latin typeface="Arial"/>
                <a:ea typeface="Arial"/>
                <a:cs typeface="Arial"/>
                <a:sym typeface="Arial"/>
              </a:rPr>
              <a:t>Dnešní zacílení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F778EE-10A4-4DFA-B5BB-E31BA5A85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461296"/>
              </p:ext>
            </p:extLst>
          </p:nvPr>
        </p:nvGraphicFramePr>
        <p:xfrm>
          <a:off x="1524000" y="784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A9D3AFE5-3AC0-4E46-84EE-919982F101EE}"/>
              </a:ext>
            </a:extLst>
          </p:cNvPr>
          <p:cNvSpPr/>
          <p:nvPr/>
        </p:nvSpPr>
        <p:spPr>
          <a:xfrm>
            <a:off x="4283015" y="2606482"/>
            <a:ext cx="699455" cy="733580"/>
          </a:xfrm>
          <a:custGeom>
            <a:avLst/>
            <a:gdLst>
              <a:gd name="connsiteX0" fmla="*/ 11633 w 1065009"/>
              <a:gd name="connsiteY0" fmla="*/ 948907 h 1072999"/>
              <a:gd name="connsiteX1" fmla="*/ 529218 w 1065009"/>
              <a:gd name="connsiteY1" fmla="*/ 1 h 1072999"/>
              <a:gd name="connsiteX2" fmla="*/ 1055429 w 1065009"/>
              <a:gd name="connsiteY2" fmla="*/ 957533 h 1072999"/>
              <a:gd name="connsiteX3" fmla="*/ 11633 w 1065009"/>
              <a:gd name="connsiteY3" fmla="*/ 948907 h 10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009" h="1072999">
                <a:moveTo>
                  <a:pt x="11633" y="948907"/>
                </a:moveTo>
                <a:cubicBezTo>
                  <a:pt x="-76069" y="789318"/>
                  <a:pt x="355252" y="-1437"/>
                  <a:pt x="529218" y="1"/>
                </a:cubicBezTo>
                <a:cubicBezTo>
                  <a:pt x="703184" y="1439"/>
                  <a:pt x="1134505" y="797944"/>
                  <a:pt x="1055429" y="957533"/>
                </a:cubicBezTo>
                <a:cubicBezTo>
                  <a:pt x="976353" y="1117122"/>
                  <a:pt x="99335" y="1108496"/>
                  <a:pt x="11633" y="94890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DBDBC6-9305-4765-AB5A-9A9938BED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E2668D-9A67-4F4C-AFE9-E7AF226B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BB4F76-A52A-4B8A-8F28-F94DD05C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325080" y="1100880"/>
            <a:ext cx="6138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1023840" y="1634040"/>
            <a:ext cx="7466760" cy="10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311600">
            <a:off x="7732440" y="-756000"/>
            <a:ext cx="2327040" cy="232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721200">
            <a:off x="-769320" y="3526200"/>
            <a:ext cx="2327040" cy="232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663360" y="1783800"/>
            <a:ext cx="1893600" cy="16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720000" y="540000"/>
            <a:ext cx="2880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0" strike="noStrike">
                <a:latin typeface="Arial"/>
                <a:ea typeface="Arial"/>
                <a:cs typeface="Arial"/>
                <a:sym typeface="Arial"/>
              </a:rPr>
              <a:t>Dnešní zacílení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4F778EE-10A4-4DFA-B5BB-E31BA5A8540C}"/>
              </a:ext>
            </a:extLst>
          </p:cNvPr>
          <p:cNvGraphicFramePr/>
          <p:nvPr>
            <p:extLst/>
          </p:nvPr>
        </p:nvGraphicFramePr>
        <p:xfrm>
          <a:off x="1524000" y="784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A9D3AFE5-3AC0-4E46-84EE-919982F101EE}"/>
              </a:ext>
            </a:extLst>
          </p:cNvPr>
          <p:cNvSpPr/>
          <p:nvPr/>
        </p:nvSpPr>
        <p:spPr>
          <a:xfrm>
            <a:off x="4283015" y="2606482"/>
            <a:ext cx="699455" cy="733580"/>
          </a:xfrm>
          <a:custGeom>
            <a:avLst/>
            <a:gdLst>
              <a:gd name="connsiteX0" fmla="*/ 11633 w 1065009"/>
              <a:gd name="connsiteY0" fmla="*/ 948907 h 1072999"/>
              <a:gd name="connsiteX1" fmla="*/ 529218 w 1065009"/>
              <a:gd name="connsiteY1" fmla="*/ 1 h 1072999"/>
              <a:gd name="connsiteX2" fmla="*/ 1055429 w 1065009"/>
              <a:gd name="connsiteY2" fmla="*/ 957533 h 1072999"/>
              <a:gd name="connsiteX3" fmla="*/ 11633 w 1065009"/>
              <a:gd name="connsiteY3" fmla="*/ 948907 h 10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009" h="1072999">
                <a:moveTo>
                  <a:pt x="11633" y="948907"/>
                </a:moveTo>
                <a:cubicBezTo>
                  <a:pt x="-76069" y="789318"/>
                  <a:pt x="355252" y="-1437"/>
                  <a:pt x="529218" y="1"/>
                </a:cubicBezTo>
                <a:cubicBezTo>
                  <a:pt x="703184" y="1439"/>
                  <a:pt x="1134505" y="797944"/>
                  <a:pt x="1055429" y="957533"/>
                </a:cubicBezTo>
                <a:cubicBezTo>
                  <a:pt x="976353" y="1117122"/>
                  <a:pt x="99335" y="1108496"/>
                  <a:pt x="11633" y="94890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C3A3FD4-ADF2-4F5E-AF84-04438C1F74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3189" y="2989171"/>
            <a:ext cx="270000" cy="27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E036AB5-CD1B-440B-93F5-A3B51A423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7743" y="2719171"/>
            <a:ext cx="270000" cy="270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19971A0-BEDB-46C0-96B9-601010772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8909" y="2989171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1485900" y="1200151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257175" indent="-104775">
              <a:spcBef>
                <a:spcPts val="0"/>
              </a:spcBef>
              <a:buSzPts val="3200"/>
              <a:buNone/>
            </a:pPr>
            <a:endParaRPr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8F41B49-F858-4F92-9260-22DCA2D1071E}"/>
              </a:ext>
            </a:extLst>
          </p:cNvPr>
          <p:cNvGrpSpPr/>
          <p:nvPr/>
        </p:nvGrpSpPr>
        <p:grpSpPr>
          <a:xfrm>
            <a:off x="3523891" y="1535772"/>
            <a:ext cx="2096219" cy="2071957"/>
            <a:chOff x="4232694" y="1587260"/>
            <a:chExt cx="3726611" cy="3683479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026C674E-0B91-4128-ACA5-FF0C330DF7DE}"/>
                </a:ext>
              </a:extLst>
            </p:cNvPr>
            <p:cNvGrpSpPr/>
            <p:nvPr/>
          </p:nvGrpSpPr>
          <p:grpSpPr>
            <a:xfrm>
              <a:off x="4232694" y="1587260"/>
              <a:ext cx="3726611" cy="3683479"/>
              <a:chOff x="5710687" y="3148642"/>
              <a:chExt cx="932606" cy="978107"/>
            </a:xfrm>
          </p:grpSpPr>
          <p:sp>
            <p:nvSpPr>
              <p:cNvPr id="7" name="Volný tvar: obrazec 6">
                <a:extLst>
                  <a:ext uri="{FF2B5EF4-FFF2-40B4-BE49-F238E27FC236}">
                    <a16:creationId xmlns:a16="http://schemas.microsoft.com/office/drawing/2014/main" id="{DEB260A7-ED61-4900-9DE5-2BC17DE3738F}"/>
                  </a:ext>
                </a:extLst>
              </p:cNvPr>
              <p:cNvSpPr/>
              <p:nvPr/>
            </p:nvSpPr>
            <p:spPr>
              <a:xfrm>
                <a:off x="5710687" y="3148642"/>
                <a:ext cx="932606" cy="978107"/>
              </a:xfrm>
              <a:custGeom>
                <a:avLst/>
                <a:gdLst>
                  <a:gd name="connsiteX0" fmla="*/ 11633 w 1065009"/>
                  <a:gd name="connsiteY0" fmla="*/ 948907 h 1072999"/>
                  <a:gd name="connsiteX1" fmla="*/ 529218 w 1065009"/>
                  <a:gd name="connsiteY1" fmla="*/ 1 h 1072999"/>
                  <a:gd name="connsiteX2" fmla="*/ 1055429 w 1065009"/>
                  <a:gd name="connsiteY2" fmla="*/ 957533 h 1072999"/>
                  <a:gd name="connsiteX3" fmla="*/ 11633 w 1065009"/>
                  <a:gd name="connsiteY3" fmla="*/ 948907 h 107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09" h="1072999">
                    <a:moveTo>
                      <a:pt x="11633" y="948907"/>
                    </a:moveTo>
                    <a:cubicBezTo>
                      <a:pt x="-76069" y="789318"/>
                      <a:pt x="355252" y="-1437"/>
                      <a:pt x="529218" y="1"/>
                    </a:cubicBezTo>
                    <a:cubicBezTo>
                      <a:pt x="703184" y="1439"/>
                      <a:pt x="1134505" y="797944"/>
                      <a:pt x="1055429" y="957533"/>
                    </a:cubicBezTo>
                    <a:cubicBezTo>
                      <a:pt x="976353" y="1117122"/>
                      <a:pt x="99335" y="1108496"/>
                      <a:pt x="11633" y="94890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788" dirty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5C7AC1A4-3412-4259-9C6F-82A8A8F2E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0919" y="363769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2CA9A5F2-D3D3-4494-AC45-A738BE4C1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6990" y="3277695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CD3FA7C-658C-4FA4-8376-70C2E5590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999" y="3428998"/>
              <a:ext cx="1440000" cy="1355734"/>
            </a:xfrm>
            <a:prstGeom prst="rect">
              <a:avLst/>
            </a:prstGeom>
          </p:spPr>
        </p:pic>
      </p:grp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DB87C63-5D3D-4A35-8064-A3D08F8C1696}"/>
              </a:ext>
            </a:extLst>
          </p:cNvPr>
          <p:cNvSpPr/>
          <p:nvPr/>
        </p:nvSpPr>
        <p:spPr>
          <a:xfrm>
            <a:off x="5204221" y="691159"/>
            <a:ext cx="2711054" cy="1484114"/>
          </a:xfrm>
          <a:prstGeom prst="wedgeRoundRectCallout">
            <a:avLst>
              <a:gd name="adj1" fmla="val -61462"/>
              <a:gd name="adj2" fmla="val 5792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cs-CZ" sz="788" b="1" dirty="0">
                <a:solidFill>
                  <a:srgbClr val="000000"/>
                </a:solidFill>
                <a:latin typeface="Arial"/>
              </a:rPr>
              <a:t>Eva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, 13 let.</a:t>
            </a:r>
          </a:p>
          <a:p>
            <a:pPr defTabSz="685800"/>
            <a:r>
              <a:rPr lang="en-GB" sz="788" dirty="0" err="1">
                <a:solidFill>
                  <a:srgbClr val="000000"/>
                </a:solidFill>
                <a:latin typeface="Arial"/>
              </a:rPr>
              <a:t>Její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matka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žila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násilníkem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ona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byla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svědkem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jak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mámě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ublížil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načež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volala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policii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Nyní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bojí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když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máma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novým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partnerem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hádají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 Před rokem pohlavně zneužita neznámým člověkem, prošla vyšetřováním, výslechy, pachatel odsouzen. Ve škole neprospívá a sebepoškozuje se. 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á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hluboké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řezy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rukou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nohou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Řeže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většinou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škole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wc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po tom, co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ji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kluci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dobírají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,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že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velký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zadek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malá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prsa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 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vypadá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jako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koště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…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8E6B69B9-3BD1-4AC5-9EC8-F0AE8B1C27A5}"/>
              </a:ext>
            </a:extLst>
          </p:cNvPr>
          <p:cNvSpPr/>
          <p:nvPr/>
        </p:nvSpPr>
        <p:spPr>
          <a:xfrm>
            <a:off x="5204221" y="2968230"/>
            <a:ext cx="2711054" cy="1484114"/>
          </a:xfrm>
          <a:prstGeom prst="wedgeRoundRectCallout">
            <a:avLst>
              <a:gd name="adj1" fmla="val -57882"/>
              <a:gd name="adj2" fmla="val -3068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cs-CZ" sz="788" b="1" dirty="0">
                <a:solidFill>
                  <a:srgbClr val="000000"/>
                </a:solidFill>
                <a:latin typeface="Arial"/>
              </a:rPr>
              <a:t>Lucka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, 14 let.</a:t>
            </a:r>
          </a:p>
          <a:p>
            <a:pPr defTabSz="685800"/>
            <a:r>
              <a:rPr lang="en-GB" sz="788" dirty="0" err="1">
                <a:solidFill>
                  <a:srgbClr val="000000"/>
                </a:solidFill>
                <a:latin typeface="Arial"/>
              </a:rPr>
              <a:t>Sebepoškozuje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a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mívá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úzkostné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stavy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Problémy v rodině,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škole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občas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agresiv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ní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k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ostatním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spolužákům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…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4709ECA7-EF39-412B-9C36-C078A6DA2E7A}"/>
              </a:ext>
            </a:extLst>
          </p:cNvPr>
          <p:cNvSpPr/>
          <p:nvPr/>
        </p:nvSpPr>
        <p:spPr>
          <a:xfrm>
            <a:off x="1170124" y="2968230"/>
            <a:ext cx="2711054" cy="1484114"/>
          </a:xfrm>
          <a:prstGeom prst="wedgeRoundRectCallout">
            <a:avLst>
              <a:gd name="adj1" fmla="val 56847"/>
              <a:gd name="adj2" fmla="val -342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cs-CZ" sz="788" b="1" dirty="0">
                <a:solidFill>
                  <a:srgbClr val="000000"/>
                </a:solidFill>
                <a:latin typeface="Arial"/>
              </a:rPr>
              <a:t>Adam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osmá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třída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defTabSz="685800"/>
            <a:r>
              <a:rPr lang="en-GB" sz="788" dirty="0">
                <a:solidFill>
                  <a:srgbClr val="000000"/>
                </a:solidFill>
                <a:latin typeface="Arial"/>
              </a:rPr>
              <a:t>Diabetes,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astma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oční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vada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Porucha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pozornosti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úzkosti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intelekt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dolní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průměru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Vyrůstal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v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neúplné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rodině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s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otcem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nestýká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nevychází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přítelem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matky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Matka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pracuje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směny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často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není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doma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péči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už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nezvládá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P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roblémy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soustředěním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nechce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se mu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ve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škole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pracovat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občas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projevy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naučené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bezmocnosti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S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chválně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jí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 špatně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aby se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rozkolísala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hladina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cukru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 a mohl domů.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B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yl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kvůli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tomu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už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hospitalizován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Z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ávislý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nikotinových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sáčcích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Mívá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deprese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sebevražedné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myšlenky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788" dirty="0">
                <a:solidFill>
                  <a:srgbClr val="000000"/>
                </a:solidFill>
                <a:latin typeface="Arial"/>
              </a:rPr>
              <a:t>a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myšlenky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typu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nikdo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mě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nemá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rád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, za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nic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788" dirty="0" err="1">
                <a:solidFill>
                  <a:srgbClr val="000000"/>
                </a:solidFill>
                <a:latin typeface="Arial"/>
              </a:rPr>
              <a:t>nestojím</a:t>
            </a:r>
            <a:r>
              <a:rPr lang="en-GB" sz="788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3915246-3874-457C-877C-399045AA6334}"/>
              </a:ext>
            </a:extLst>
          </p:cNvPr>
          <p:cNvGrpSpPr/>
          <p:nvPr/>
        </p:nvGrpSpPr>
        <p:grpSpPr>
          <a:xfrm>
            <a:off x="3523891" y="1535772"/>
            <a:ext cx="2096219" cy="2071957"/>
            <a:chOff x="4232694" y="1587260"/>
            <a:chExt cx="3726611" cy="3683479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6BC0D18A-3AC9-4B7A-A4C1-99A4C1ACA916}"/>
                </a:ext>
              </a:extLst>
            </p:cNvPr>
            <p:cNvGrpSpPr/>
            <p:nvPr/>
          </p:nvGrpSpPr>
          <p:grpSpPr>
            <a:xfrm>
              <a:off x="4232694" y="1587260"/>
              <a:ext cx="3726611" cy="3683479"/>
              <a:chOff x="5710687" y="3148642"/>
              <a:chExt cx="932606" cy="978107"/>
            </a:xfrm>
          </p:grpSpPr>
          <p:sp>
            <p:nvSpPr>
              <p:cNvPr id="16" name="Volný tvar: obrazec 15">
                <a:extLst>
                  <a:ext uri="{FF2B5EF4-FFF2-40B4-BE49-F238E27FC236}">
                    <a16:creationId xmlns:a16="http://schemas.microsoft.com/office/drawing/2014/main" id="{6C5CB2DE-A1C1-4B3B-BA62-2AEC6636547E}"/>
                  </a:ext>
                </a:extLst>
              </p:cNvPr>
              <p:cNvSpPr/>
              <p:nvPr/>
            </p:nvSpPr>
            <p:spPr>
              <a:xfrm>
                <a:off x="5710687" y="3148642"/>
                <a:ext cx="932606" cy="978107"/>
              </a:xfrm>
              <a:custGeom>
                <a:avLst/>
                <a:gdLst>
                  <a:gd name="connsiteX0" fmla="*/ 11633 w 1065009"/>
                  <a:gd name="connsiteY0" fmla="*/ 948907 h 1072999"/>
                  <a:gd name="connsiteX1" fmla="*/ 529218 w 1065009"/>
                  <a:gd name="connsiteY1" fmla="*/ 1 h 1072999"/>
                  <a:gd name="connsiteX2" fmla="*/ 1055429 w 1065009"/>
                  <a:gd name="connsiteY2" fmla="*/ 957533 h 1072999"/>
                  <a:gd name="connsiteX3" fmla="*/ 11633 w 1065009"/>
                  <a:gd name="connsiteY3" fmla="*/ 948907 h 107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5009" h="1072999">
                    <a:moveTo>
                      <a:pt x="11633" y="948907"/>
                    </a:moveTo>
                    <a:cubicBezTo>
                      <a:pt x="-76069" y="789318"/>
                      <a:pt x="355252" y="-1437"/>
                      <a:pt x="529218" y="1"/>
                    </a:cubicBezTo>
                    <a:cubicBezTo>
                      <a:pt x="703184" y="1439"/>
                      <a:pt x="1134505" y="797944"/>
                      <a:pt x="1055429" y="957533"/>
                    </a:cubicBezTo>
                    <a:cubicBezTo>
                      <a:pt x="976353" y="1117122"/>
                      <a:pt x="99335" y="1108496"/>
                      <a:pt x="11633" y="94890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788" dirty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7" name="Obrázek 16">
                <a:extLst>
                  <a:ext uri="{FF2B5EF4-FFF2-40B4-BE49-F238E27FC236}">
                    <a16:creationId xmlns:a16="http://schemas.microsoft.com/office/drawing/2014/main" id="{63FD72E0-3019-4CCF-9A74-A2C1F467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0919" y="363769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8" name="Obrázek 17">
                <a:extLst>
                  <a:ext uri="{FF2B5EF4-FFF2-40B4-BE49-F238E27FC236}">
                    <a16:creationId xmlns:a16="http://schemas.microsoft.com/office/drawing/2014/main" id="{F37A20A0-8C69-41BB-A85F-8D4A22A0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6990" y="3277695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3AA16999-C998-4D69-86C1-5ABBE472F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999" y="3428998"/>
              <a:ext cx="1440000" cy="1355734"/>
            </a:xfrm>
            <a:prstGeom prst="rect">
              <a:avLst/>
            </a:prstGeom>
          </p:spPr>
        </p:pic>
      </p:grpSp>
      <p:sp>
        <p:nvSpPr>
          <p:cNvPr id="19" name="Řečová bublina: obdélníkový bublinový popisek se zakulacenými rohy 18">
            <a:extLst>
              <a:ext uri="{FF2B5EF4-FFF2-40B4-BE49-F238E27FC236}">
                <a16:creationId xmlns:a16="http://schemas.microsoft.com/office/drawing/2014/main" id="{3E690762-6E77-458E-8F5B-036146749753}"/>
              </a:ext>
            </a:extLst>
          </p:cNvPr>
          <p:cNvSpPr/>
          <p:nvPr/>
        </p:nvSpPr>
        <p:spPr>
          <a:xfrm>
            <a:off x="5204222" y="1809149"/>
            <a:ext cx="451472" cy="366124"/>
          </a:xfrm>
          <a:prstGeom prst="wedgeRoundRectCallout">
            <a:avLst>
              <a:gd name="adj1" fmla="val -136697"/>
              <a:gd name="adj2" fmla="val 592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cs-CZ" sz="788" b="1" dirty="0">
                <a:solidFill>
                  <a:srgbClr val="000000"/>
                </a:solidFill>
                <a:latin typeface="Arial"/>
              </a:rPr>
              <a:t>Eva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Řečová bublina: obdélníkový bublinový popisek se zakulacenými rohy 19">
            <a:extLst>
              <a:ext uri="{FF2B5EF4-FFF2-40B4-BE49-F238E27FC236}">
                <a16:creationId xmlns:a16="http://schemas.microsoft.com/office/drawing/2014/main" id="{89ACDB96-E58E-4B99-A563-AEFB99BF451E}"/>
              </a:ext>
            </a:extLst>
          </p:cNvPr>
          <p:cNvSpPr/>
          <p:nvPr/>
        </p:nvSpPr>
        <p:spPr>
          <a:xfrm>
            <a:off x="3399347" y="2968230"/>
            <a:ext cx="481831" cy="366121"/>
          </a:xfrm>
          <a:prstGeom prst="wedgeRoundRectCallout">
            <a:avLst>
              <a:gd name="adj1" fmla="val 56847"/>
              <a:gd name="adj2" fmla="val -342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cs-CZ" sz="788" b="1" dirty="0">
                <a:solidFill>
                  <a:srgbClr val="000000"/>
                </a:solidFill>
                <a:latin typeface="Arial"/>
              </a:rPr>
              <a:t>Adam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Řečová bublina: obdélníkový bublinový popisek se zakulacenými rohy 20">
            <a:extLst>
              <a:ext uri="{FF2B5EF4-FFF2-40B4-BE49-F238E27FC236}">
                <a16:creationId xmlns:a16="http://schemas.microsoft.com/office/drawing/2014/main" id="{167CFBDA-372F-4208-B3F3-FC04BEFB5BB7}"/>
              </a:ext>
            </a:extLst>
          </p:cNvPr>
          <p:cNvSpPr/>
          <p:nvPr/>
        </p:nvSpPr>
        <p:spPr>
          <a:xfrm>
            <a:off x="5632483" y="3328595"/>
            <a:ext cx="484692" cy="366124"/>
          </a:xfrm>
          <a:prstGeom prst="wedgeRoundRectCallout">
            <a:avLst>
              <a:gd name="adj1" fmla="val -143146"/>
              <a:gd name="adj2" fmla="val -7593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cs-CZ" sz="788" b="1" dirty="0">
                <a:solidFill>
                  <a:srgbClr val="000000"/>
                </a:solidFill>
                <a:latin typeface="Arial"/>
              </a:rPr>
              <a:t>Lucka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4A884091-C7E8-4B92-8BDD-13A161731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467" y="1201649"/>
            <a:ext cx="607500" cy="607500"/>
          </a:xfrm>
          <a:prstGeom prst="rect">
            <a:avLst/>
          </a:prstGeom>
        </p:spPr>
      </p:pic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3DDA38D9-9223-4163-876F-C09E991E8201}"/>
              </a:ext>
            </a:extLst>
          </p:cNvPr>
          <p:cNvSpPr/>
          <p:nvPr/>
        </p:nvSpPr>
        <p:spPr>
          <a:xfrm>
            <a:off x="4994597" y="958341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PPP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4BA7275C-8989-4DC2-A887-7BAC33C453F2}"/>
              </a:ext>
            </a:extLst>
          </p:cNvPr>
          <p:cNvSpPr/>
          <p:nvPr/>
        </p:nvSpPr>
        <p:spPr>
          <a:xfrm>
            <a:off x="5325145" y="1308605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Škola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B4889AF2-46FC-410E-966D-F34EC57F963F}"/>
              </a:ext>
            </a:extLst>
          </p:cNvPr>
          <p:cNvSpPr/>
          <p:nvPr/>
        </p:nvSpPr>
        <p:spPr>
          <a:xfrm>
            <a:off x="6967228" y="897597"/>
            <a:ext cx="661097" cy="3040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FF0000"/>
                </a:solidFill>
                <a:latin typeface="Arial"/>
              </a:rPr>
              <a:t>Psycholog</a:t>
            </a:r>
            <a:endParaRPr lang="en-GB" sz="788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F086FAA8-4263-4191-A01F-3AB17E93D0FD}"/>
              </a:ext>
            </a:extLst>
          </p:cNvPr>
          <p:cNvSpPr/>
          <p:nvPr/>
        </p:nvSpPr>
        <p:spPr>
          <a:xfrm>
            <a:off x="5705247" y="1741645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Policie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32B231E5-C8FF-4AE2-AA2A-4908768E9572}"/>
              </a:ext>
            </a:extLst>
          </p:cNvPr>
          <p:cNvSpPr/>
          <p:nvPr/>
        </p:nvSpPr>
        <p:spPr>
          <a:xfrm>
            <a:off x="6018024" y="2146546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Matka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CFF5BC8E-F418-424F-99B4-2E2E1FBA5E69}"/>
              </a:ext>
            </a:extLst>
          </p:cNvPr>
          <p:cNvSpPr/>
          <p:nvPr/>
        </p:nvSpPr>
        <p:spPr>
          <a:xfrm>
            <a:off x="7116620" y="1231720"/>
            <a:ext cx="661097" cy="3040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FF0000"/>
                </a:solidFill>
                <a:latin typeface="Arial"/>
              </a:rPr>
              <a:t>NZDM</a:t>
            </a:r>
            <a:endParaRPr lang="en-GB" sz="788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3B10AA96-B285-44FF-9A9C-A47824FDD8D1}"/>
              </a:ext>
            </a:extLst>
          </p:cNvPr>
          <p:cNvSpPr/>
          <p:nvPr/>
        </p:nvSpPr>
        <p:spPr>
          <a:xfrm>
            <a:off x="7262191" y="1565842"/>
            <a:ext cx="661097" cy="3040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FF0000"/>
                </a:solidFill>
                <a:latin typeface="Arial"/>
              </a:rPr>
              <a:t>SVP</a:t>
            </a:r>
            <a:endParaRPr lang="en-GB" sz="788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07F595CF-ED86-42E7-A48B-707FC5542771}"/>
              </a:ext>
            </a:extLst>
          </p:cNvPr>
          <p:cNvSpPr/>
          <p:nvPr/>
        </p:nvSpPr>
        <p:spPr>
          <a:xfrm>
            <a:off x="5858218" y="817088"/>
            <a:ext cx="820903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Psychiatrická klinika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749F560F-7F49-4357-80B5-053ACC7A28FE}"/>
              </a:ext>
            </a:extLst>
          </p:cNvPr>
          <p:cNvSpPr/>
          <p:nvPr/>
        </p:nvSpPr>
        <p:spPr>
          <a:xfrm>
            <a:off x="6460379" y="1822744"/>
            <a:ext cx="74321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Nemocnice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398BACC1-A83A-4E7E-8662-9D8EC24B7CAA}"/>
              </a:ext>
            </a:extLst>
          </p:cNvPr>
          <p:cNvSpPr/>
          <p:nvPr/>
        </p:nvSpPr>
        <p:spPr>
          <a:xfrm>
            <a:off x="6180168" y="2951885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Škola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4EC55918-C34A-4F51-8FB9-1084A23DCBEF}"/>
              </a:ext>
            </a:extLst>
          </p:cNvPr>
          <p:cNvSpPr/>
          <p:nvPr/>
        </p:nvSpPr>
        <p:spPr>
          <a:xfrm>
            <a:off x="6170890" y="3339212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Matka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1EFAF6B2-AFDE-4446-8A6E-7C770AD3D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448" y="3572120"/>
            <a:ext cx="607500" cy="607500"/>
          </a:xfrm>
          <a:prstGeom prst="rect">
            <a:avLst/>
          </a:prstGeom>
        </p:spPr>
      </p:pic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9D53CC9B-851B-461E-88D1-7569E285D1B1}"/>
              </a:ext>
            </a:extLst>
          </p:cNvPr>
          <p:cNvSpPr/>
          <p:nvPr/>
        </p:nvSpPr>
        <p:spPr>
          <a:xfrm>
            <a:off x="6899437" y="3151288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SVP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64866A88-FA55-4727-B47D-F860C3049F0A}"/>
              </a:ext>
            </a:extLst>
          </p:cNvPr>
          <p:cNvSpPr/>
          <p:nvPr/>
        </p:nvSpPr>
        <p:spPr>
          <a:xfrm>
            <a:off x="6967228" y="2788848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NZDM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3482E895-0603-49EC-8266-32BDD2DB1AED}"/>
              </a:ext>
            </a:extLst>
          </p:cNvPr>
          <p:cNvSpPr/>
          <p:nvPr/>
        </p:nvSpPr>
        <p:spPr>
          <a:xfrm>
            <a:off x="6117175" y="3770855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OSPOD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AEF29A8A-386A-4321-8B79-2E92D4C422A3}"/>
              </a:ext>
            </a:extLst>
          </p:cNvPr>
          <p:cNvSpPr/>
          <p:nvPr/>
        </p:nvSpPr>
        <p:spPr>
          <a:xfrm>
            <a:off x="5282062" y="3892884"/>
            <a:ext cx="704180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Sociální pracovníci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FBCBC71A-F3D2-45AF-9989-E16022C32005}"/>
              </a:ext>
            </a:extLst>
          </p:cNvPr>
          <p:cNvSpPr/>
          <p:nvPr/>
        </p:nvSpPr>
        <p:spPr>
          <a:xfrm>
            <a:off x="6018025" y="4143864"/>
            <a:ext cx="76024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Terapeutka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D530DC2F-62A3-4060-B0F3-52CBC0008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022" y="3454588"/>
            <a:ext cx="607500" cy="607500"/>
          </a:xfrm>
          <a:prstGeom prst="rect">
            <a:avLst/>
          </a:prstGeom>
        </p:spPr>
      </p:pic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460CBCAB-55BE-4760-8D2A-1488404031FC}"/>
              </a:ext>
            </a:extLst>
          </p:cNvPr>
          <p:cNvSpPr/>
          <p:nvPr/>
        </p:nvSpPr>
        <p:spPr>
          <a:xfrm>
            <a:off x="2130691" y="2940602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Psycholog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72508936-3609-4D12-9948-7F6CA9980CBD}"/>
              </a:ext>
            </a:extLst>
          </p:cNvPr>
          <p:cNvSpPr/>
          <p:nvPr/>
        </p:nvSpPr>
        <p:spPr>
          <a:xfrm>
            <a:off x="2455053" y="3300765"/>
            <a:ext cx="702706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Diabetolog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Obdélník: se zakulacenými rohy 42">
            <a:extLst>
              <a:ext uri="{FF2B5EF4-FFF2-40B4-BE49-F238E27FC236}">
                <a16:creationId xmlns:a16="http://schemas.microsoft.com/office/drawing/2014/main" id="{22B74C36-7E31-4625-BC33-F1DA34B0FA8A}"/>
              </a:ext>
            </a:extLst>
          </p:cNvPr>
          <p:cNvSpPr/>
          <p:nvPr/>
        </p:nvSpPr>
        <p:spPr>
          <a:xfrm>
            <a:off x="2675473" y="3624004"/>
            <a:ext cx="702706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Psychiatr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C57FDB47-BE4C-4B92-9089-94DAF8B9C97F}"/>
              </a:ext>
            </a:extLst>
          </p:cNvPr>
          <p:cNvSpPr/>
          <p:nvPr/>
        </p:nvSpPr>
        <p:spPr>
          <a:xfrm>
            <a:off x="3005179" y="3947245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OSPOD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Obdélník: se zakulacenými rohy 44">
            <a:extLst>
              <a:ext uri="{FF2B5EF4-FFF2-40B4-BE49-F238E27FC236}">
                <a16:creationId xmlns:a16="http://schemas.microsoft.com/office/drawing/2014/main" id="{D5153BA3-D84E-4147-8A3A-59F5DAF8AC3F}"/>
              </a:ext>
            </a:extLst>
          </p:cNvPr>
          <p:cNvSpPr/>
          <p:nvPr/>
        </p:nvSpPr>
        <p:spPr>
          <a:xfrm>
            <a:off x="1415860" y="2847237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SVP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1D5E35A8-9532-46DB-80C1-6D9A7E082E59}"/>
              </a:ext>
            </a:extLst>
          </p:cNvPr>
          <p:cNvSpPr/>
          <p:nvPr/>
        </p:nvSpPr>
        <p:spPr>
          <a:xfrm>
            <a:off x="1224094" y="3236678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Škola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Obdélník: se zakulacenými rohy 46">
            <a:extLst>
              <a:ext uri="{FF2B5EF4-FFF2-40B4-BE49-F238E27FC236}">
                <a16:creationId xmlns:a16="http://schemas.microsoft.com/office/drawing/2014/main" id="{82FB5CD2-0E00-4BC9-B2A4-28F810301DED}"/>
              </a:ext>
            </a:extLst>
          </p:cNvPr>
          <p:cNvSpPr/>
          <p:nvPr/>
        </p:nvSpPr>
        <p:spPr>
          <a:xfrm>
            <a:off x="1214816" y="3624004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Matka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03E82DBE-30E1-4353-9D0D-569BAF36E923}"/>
              </a:ext>
            </a:extLst>
          </p:cNvPr>
          <p:cNvSpPr/>
          <p:nvPr/>
        </p:nvSpPr>
        <p:spPr>
          <a:xfrm>
            <a:off x="2065633" y="4099270"/>
            <a:ext cx="661097" cy="3040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>
                <a:solidFill>
                  <a:srgbClr val="000000"/>
                </a:solidFill>
                <a:latin typeface="Arial"/>
              </a:rPr>
              <a:t>NNO</a:t>
            </a:r>
            <a:endParaRPr lang="en-GB" sz="78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bdélník: se zakulacenými rohy 48">
            <a:extLst>
              <a:ext uri="{FF2B5EF4-FFF2-40B4-BE49-F238E27FC236}">
                <a16:creationId xmlns:a16="http://schemas.microsoft.com/office/drawing/2014/main" id="{D001F39D-F443-4F58-B35E-59AF4A970800}"/>
              </a:ext>
            </a:extLst>
          </p:cNvPr>
          <p:cNvSpPr/>
          <p:nvPr/>
        </p:nvSpPr>
        <p:spPr>
          <a:xfrm>
            <a:off x="1226810" y="4083783"/>
            <a:ext cx="661097" cy="3040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cs-CZ" sz="788" dirty="0" err="1">
                <a:solidFill>
                  <a:srgbClr val="FF0000"/>
                </a:solidFill>
                <a:latin typeface="Arial"/>
              </a:rPr>
              <a:t>Adiktolog</a:t>
            </a:r>
            <a:endParaRPr lang="en-GB" sz="788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d1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Předvádění na obrazovce (16:9)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Work Sans</vt:lpstr>
      <vt:lpstr>Arial</vt:lpstr>
      <vt:lpstr>Calibri</vt:lpstr>
      <vt:lpstr>Work Sans Light</vt:lpstr>
      <vt:lpstr>Times New Roman</vt:lpstr>
      <vt:lpstr>Work Sans Thin</vt:lpstr>
      <vt:lpstr>Work Sans Medium</vt:lpstr>
      <vt:lpstr>Office Theme</vt:lpstr>
      <vt:lpstr>Office Theme</vt:lpstr>
      <vt:lpstr>ord1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Vláďa</cp:lastModifiedBy>
  <cp:revision>1</cp:revision>
  <dcterms:modified xsi:type="dcterms:W3CDTF">2023-11-22T07:30:20Z</dcterms:modified>
</cp:coreProperties>
</file>